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398" r:id="rId2"/>
    <p:sldId id="372" r:id="rId3"/>
    <p:sldId id="373" r:id="rId4"/>
    <p:sldId id="389" r:id="rId5"/>
    <p:sldId id="436" r:id="rId6"/>
    <p:sldId id="427" r:id="rId7"/>
    <p:sldId id="400" r:id="rId8"/>
    <p:sldId id="420" r:id="rId9"/>
    <p:sldId id="439" r:id="rId10"/>
    <p:sldId id="438" r:id="rId11"/>
    <p:sldId id="431" r:id="rId12"/>
    <p:sldId id="421" r:id="rId13"/>
    <p:sldId id="423" r:id="rId14"/>
    <p:sldId id="424" r:id="rId15"/>
    <p:sldId id="440" r:id="rId16"/>
    <p:sldId id="437" r:id="rId17"/>
    <p:sldId id="425" r:id="rId18"/>
    <p:sldId id="426" r:id="rId19"/>
    <p:sldId id="428" r:id="rId20"/>
    <p:sldId id="369" r:id="rId21"/>
  </p:sldIdLst>
  <p:sldSz cx="9144000" cy="6858000" type="screen4x3"/>
  <p:notesSz cx="6742113" cy="9872663"/>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709">
          <p15:clr>
            <a:srgbClr val="A4A3A4"/>
          </p15:clr>
        </p15:guide>
        <p15:guide id="2" orient="horz" pos="3521">
          <p15:clr>
            <a:srgbClr val="A4A3A4"/>
          </p15:clr>
        </p15:guide>
        <p15:guide id="3" pos="158">
          <p15:clr>
            <a:srgbClr val="A4A3A4"/>
          </p15:clr>
        </p15:guide>
        <p15:guide id="4" pos="24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97D"/>
    <a:srgbClr val="4F81BD"/>
    <a:srgbClr val="D00000"/>
    <a:srgbClr val="DF0000"/>
    <a:srgbClr val="DF0006"/>
    <a:srgbClr val="FF0000"/>
    <a:srgbClr val="FF1D1D"/>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93" autoAdjust="0"/>
    <p:restoredTop sz="95360" autoAdjust="0"/>
  </p:normalViewPr>
  <p:slideViewPr>
    <p:cSldViewPr>
      <p:cViewPr varScale="1">
        <p:scale>
          <a:sx n="66" d="100"/>
          <a:sy n="66" d="100"/>
        </p:scale>
        <p:origin x="1428" y="52"/>
      </p:cViewPr>
      <p:guideLst>
        <p:guide orient="horz" pos="709"/>
        <p:guide orient="horz" pos="3521"/>
        <p:guide pos="158"/>
        <p:guide pos="2426"/>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1" y="0"/>
            <a:ext cx="2922165" cy="494031"/>
          </a:xfrm>
          <a:prstGeom prst="rect">
            <a:avLst/>
          </a:prstGeom>
          <a:noFill/>
          <a:ln w="9525">
            <a:noFill/>
            <a:miter lim="800000"/>
            <a:headEnd/>
            <a:tailEnd/>
          </a:ln>
        </p:spPr>
        <p:txBody>
          <a:bodyPr vert="horz" wrap="square" lIns="90345" tIns="45173" rIns="90345" bIns="45173" numCol="1" anchor="t" anchorCtr="0" compatLnSpc="1">
            <a:prstTxWarp prst="textNoShape">
              <a:avLst/>
            </a:prstTxWarp>
          </a:bodyPr>
          <a:lstStyle>
            <a:lvl1pPr defTabSz="907098">
              <a:defRPr sz="1200"/>
            </a:lvl1pPr>
          </a:lstStyle>
          <a:p>
            <a:pPr>
              <a:defRPr/>
            </a:pPr>
            <a:endParaRPr lang="es-ES"/>
          </a:p>
        </p:txBody>
      </p:sp>
      <p:sp>
        <p:nvSpPr>
          <p:cNvPr id="3" name="2 Marcador de fecha"/>
          <p:cNvSpPr>
            <a:spLocks noGrp="1"/>
          </p:cNvSpPr>
          <p:nvPr>
            <p:ph type="dt" sz="quarter" idx="1"/>
          </p:nvPr>
        </p:nvSpPr>
        <p:spPr bwMode="auto">
          <a:xfrm>
            <a:off x="3819948" y="0"/>
            <a:ext cx="2920576" cy="494031"/>
          </a:xfrm>
          <a:prstGeom prst="rect">
            <a:avLst/>
          </a:prstGeom>
          <a:noFill/>
          <a:ln w="9525">
            <a:noFill/>
            <a:miter lim="800000"/>
            <a:headEnd/>
            <a:tailEnd/>
          </a:ln>
        </p:spPr>
        <p:txBody>
          <a:bodyPr vert="horz" wrap="square" lIns="90345" tIns="45173" rIns="90345" bIns="45173" numCol="1" anchor="t" anchorCtr="0" compatLnSpc="1">
            <a:prstTxWarp prst="textNoShape">
              <a:avLst/>
            </a:prstTxWarp>
          </a:bodyPr>
          <a:lstStyle>
            <a:lvl1pPr algn="r" defTabSz="907098">
              <a:defRPr sz="1200"/>
            </a:lvl1pPr>
          </a:lstStyle>
          <a:p>
            <a:pPr>
              <a:defRPr/>
            </a:pPr>
            <a:fld id="{567E8BAA-5461-4EAA-8F81-21B9EA1177F4}" type="datetimeFigureOut">
              <a:rPr lang="es-ES"/>
              <a:pPr>
                <a:defRPr/>
              </a:pPr>
              <a:t>16/02/2022</a:t>
            </a:fld>
            <a:endParaRPr lang="es-ES"/>
          </a:p>
        </p:txBody>
      </p:sp>
      <p:sp>
        <p:nvSpPr>
          <p:cNvPr id="4" name="3 Marcador de pie de página"/>
          <p:cNvSpPr>
            <a:spLocks noGrp="1"/>
          </p:cNvSpPr>
          <p:nvPr>
            <p:ph type="ftr" sz="quarter" idx="2"/>
          </p:nvPr>
        </p:nvSpPr>
        <p:spPr bwMode="auto">
          <a:xfrm>
            <a:off x="1" y="9377044"/>
            <a:ext cx="2922165" cy="494030"/>
          </a:xfrm>
          <a:prstGeom prst="rect">
            <a:avLst/>
          </a:prstGeom>
          <a:noFill/>
          <a:ln w="9525">
            <a:noFill/>
            <a:miter lim="800000"/>
            <a:headEnd/>
            <a:tailEnd/>
          </a:ln>
        </p:spPr>
        <p:txBody>
          <a:bodyPr vert="horz" wrap="square" lIns="90345" tIns="45173" rIns="90345" bIns="45173" numCol="1" anchor="b" anchorCtr="0" compatLnSpc="1">
            <a:prstTxWarp prst="textNoShape">
              <a:avLst/>
            </a:prstTxWarp>
          </a:bodyPr>
          <a:lstStyle>
            <a:lvl1pPr defTabSz="907098">
              <a:defRPr sz="1200"/>
            </a:lvl1pPr>
          </a:lstStyle>
          <a:p>
            <a:pPr>
              <a:defRPr/>
            </a:pPr>
            <a:endParaRPr lang="es-ES"/>
          </a:p>
        </p:txBody>
      </p:sp>
      <p:sp>
        <p:nvSpPr>
          <p:cNvPr id="5" name="4 Marcador de número de diapositiva"/>
          <p:cNvSpPr>
            <a:spLocks noGrp="1"/>
          </p:cNvSpPr>
          <p:nvPr>
            <p:ph type="sldNum" sz="quarter" idx="3"/>
          </p:nvPr>
        </p:nvSpPr>
        <p:spPr bwMode="auto">
          <a:xfrm>
            <a:off x="3819948" y="9377044"/>
            <a:ext cx="2920576" cy="494030"/>
          </a:xfrm>
          <a:prstGeom prst="rect">
            <a:avLst/>
          </a:prstGeom>
          <a:noFill/>
          <a:ln w="9525">
            <a:noFill/>
            <a:miter lim="800000"/>
            <a:headEnd/>
            <a:tailEnd/>
          </a:ln>
        </p:spPr>
        <p:txBody>
          <a:bodyPr vert="horz" wrap="square" lIns="90345" tIns="45173" rIns="90345" bIns="45173" numCol="1" anchor="b" anchorCtr="0" compatLnSpc="1">
            <a:prstTxWarp prst="textNoShape">
              <a:avLst/>
            </a:prstTxWarp>
          </a:bodyPr>
          <a:lstStyle>
            <a:lvl1pPr algn="r" defTabSz="907098">
              <a:defRPr sz="1200"/>
            </a:lvl1pPr>
          </a:lstStyle>
          <a:p>
            <a:pPr>
              <a:defRPr/>
            </a:pPr>
            <a:fld id="{468EF741-AC19-47AB-B1AD-253622CD5207}" type="slidenum">
              <a:rPr lang="es-ES"/>
              <a:pPr>
                <a:defRPr/>
              </a:pPr>
              <a:t>‹Nº›</a:t>
            </a:fld>
            <a:endParaRPr lang="es-ES"/>
          </a:p>
        </p:txBody>
      </p:sp>
    </p:spTree>
    <p:extLst>
      <p:ext uri="{BB962C8B-B14F-4D97-AF65-F5344CB8AC3E}">
        <p14:creationId xmlns:p14="http://schemas.microsoft.com/office/powerpoint/2010/main" val="46352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1" y="0"/>
            <a:ext cx="2922165" cy="494031"/>
          </a:xfrm>
          <a:prstGeom prst="rect">
            <a:avLst/>
          </a:prstGeom>
          <a:noFill/>
          <a:ln w="9525">
            <a:noFill/>
            <a:miter lim="800000"/>
            <a:headEnd/>
            <a:tailEnd/>
          </a:ln>
        </p:spPr>
        <p:txBody>
          <a:bodyPr vert="horz" wrap="square" lIns="90345" tIns="45173" rIns="90345" bIns="45173" numCol="1" anchor="t" anchorCtr="0" compatLnSpc="1">
            <a:prstTxWarp prst="textNoShape">
              <a:avLst/>
            </a:prstTxWarp>
          </a:bodyPr>
          <a:lstStyle>
            <a:lvl1pPr defTabSz="907098">
              <a:defRPr sz="1200"/>
            </a:lvl1pPr>
          </a:lstStyle>
          <a:p>
            <a:pPr>
              <a:defRPr/>
            </a:pPr>
            <a:endParaRPr lang="es-ES"/>
          </a:p>
        </p:txBody>
      </p:sp>
      <p:sp>
        <p:nvSpPr>
          <p:cNvPr id="3" name="2 Marcador de fecha"/>
          <p:cNvSpPr>
            <a:spLocks noGrp="1"/>
          </p:cNvSpPr>
          <p:nvPr>
            <p:ph type="dt" idx="1"/>
          </p:nvPr>
        </p:nvSpPr>
        <p:spPr bwMode="auto">
          <a:xfrm>
            <a:off x="3819948" y="0"/>
            <a:ext cx="2920576" cy="494031"/>
          </a:xfrm>
          <a:prstGeom prst="rect">
            <a:avLst/>
          </a:prstGeom>
          <a:noFill/>
          <a:ln w="9525">
            <a:noFill/>
            <a:miter lim="800000"/>
            <a:headEnd/>
            <a:tailEnd/>
          </a:ln>
        </p:spPr>
        <p:txBody>
          <a:bodyPr vert="horz" wrap="square" lIns="90345" tIns="45173" rIns="90345" bIns="45173" numCol="1" anchor="t" anchorCtr="0" compatLnSpc="1">
            <a:prstTxWarp prst="textNoShape">
              <a:avLst/>
            </a:prstTxWarp>
          </a:bodyPr>
          <a:lstStyle>
            <a:lvl1pPr algn="r" defTabSz="907098">
              <a:defRPr sz="1200"/>
            </a:lvl1pPr>
          </a:lstStyle>
          <a:p>
            <a:pPr>
              <a:defRPr/>
            </a:pPr>
            <a:fld id="{AA103E8C-1ED2-4186-B075-E8EEBFDAAFEE}" type="datetimeFigureOut">
              <a:rPr lang="es-ES"/>
              <a:pPr>
                <a:defRPr/>
              </a:pPr>
              <a:t>16/02/2022</a:t>
            </a:fld>
            <a:endParaRPr lang="es-ES"/>
          </a:p>
        </p:txBody>
      </p:sp>
      <p:sp>
        <p:nvSpPr>
          <p:cNvPr id="4" name="3 Marcador de imagen de diapositiva"/>
          <p:cNvSpPr>
            <a:spLocks noGrp="1" noRot="1" noChangeAspect="1"/>
          </p:cNvSpPr>
          <p:nvPr>
            <p:ph type="sldImg" idx="2"/>
          </p:nvPr>
        </p:nvSpPr>
        <p:spPr>
          <a:xfrm>
            <a:off x="903288" y="739775"/>
            <a:ext cx="4937125" cy="3703638"/>
          </a:xfrm>
          <a:prstGeom prst="rect">
            <a:avLst/>
          </a:prstGeom>
          <a:noFill/>
          <a:ln w="12700">
            <a:solidFill>
              <a:prstClr val="black"/>
            </a:solidFill>
          </a:ln>
        </p:spPr>
        <p:txBody>
          <a:bodyPr vert="horz" lIns="91129" tIns="45565" rIns="91129" bIns="45565" rtlCol="0" anchor="ctr"/>
          <a:lstStyle/>
          <a:p>
            <a:pPr lvl="0"/>
            <a:endParaRPr lang="es-ES" noProof="0"/>
          </a:p>
        </p:txBody>
      </p:sp>
      <p:sp>
        <p:nvSpPr>
          <p:cNvPr id="5" name="4 Marcador de notas"/>
          <p:cNvSpPr>
            <a:spLocks noGrp="1"/>
          </p:cNvSpPr>
          <p:nvPr>
            <p:ph type="body" sz="quarter" idx="3"/>
          </p:nvPr>
        </p:nvSpPr>
        <p:spPr bwMode="auto">
          <a:xfrm>
            <a:off x="675325" y="4689316"/>
            <a:ext cx="5393054" cy="4443096"/>
          </a:xfrm>
          <a:prstGeom prst="rect">
            <a:avLst/>
          </a:prstGeom>
          <a:noFill/>
          <a:ln w="9525">
            <a:noFill/>
            <a:miter lim="800000"/>
            <a:headEnd/>
            <a:tailEnd/>
          </a:ln>
        </p:spPr>
        <p:txBody>
          <a:bodyPr vert="horz" wrap="square" lIns="90345" tIns="45173" rIns="90345" bIns="45173"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bwMode="auto">
          <a:xfrm>
            <a:off x="1" y="9377044"/>
            <a:ext cx="2922165" cy="494030"/>
          </a:xfrm>
          <a:prstGeom prst="rect">
            <a:avLst/>
          </a:prstGeom>
          <a:noFill/>
          <a:ln w="9525">
            <a:noFill/>
            <a:miter lim="800000"/>
            <a:headEnd/>
            <a:tailEnd/>
          </a:ln>
        </p:spPr>
        <p:txBody>
          <a:bodyPr vert="horz" wrap="square" lIns="90345" tIns="45173" rIns="90345" bIns="45173" numCol="1" anchor="b" anchorCtr="0" compatLnSpc="1">
            <a:prstTxWarp prst="textNoShape">
              <a:avLst/>
            </a:prstTxWarp>
          </a:bodyPr>
          <a:lstStyle>
            <a:lvl1pPr defTabSz="907098">
              <a:defRPr sz="1200"/>
            </a:lvl1pPr>
          </a:lstStyle>
          <a:p>
            <a:pPr>
              <a:defRPr/>
            </a:pPr>
            <a:endParaRPr lang="es-ES"/>
          </a:p>
        </p:txBody>
      </p:sp>
      <p:sp>
        <p:nvSpPr>
          <p:cNvPr id="7" name="6 Marcador de número de diapositiva"/>
          <p:cNvSpPr>
            <a:spLocks noGrp="1"/>
          </p:cNvSpPr>
          <p:nvPr>
            <p:ph type="sldNum" sz="quarter" idx="5"/>
          </p:nvPr>
        </p:nvSpPr>
        <p:spPr bwMode="auto">
          <a:xfrm>
            <a:off x="3819948" y="9377044"/>
            <a:ext cx="2920576" cy="494030"/>
          </a:xfrm>
          <a:prstGeom prst="rect">
            <a:avLst/>
          </a:prstGeom>
          <a:noFill/>
          <a:ln w="9525">
            <a:noFill/>
            <a:miter lim="800000"/>
            <a:headEnd/>
            <a:tailEnd/>
          </a:ln>
        </p:spPr>
        <p:txBody>
          <a:bodyPr vert="horz" wrap="square" lIns="90345" tIns="45173" rIns="90345" bIns="45173" numCol="1" anchor="b" anchorCtr="0" compatLnSpc="1">
            <a:prstTxWarp prst="textNoShape">
              <a:avLst/>
            </a:prstTxWarp>
          </a:bodyPr>
          <a:lstStyle>
            <a:lvl1pPr algn="r" defTabSz="907098">
              <a:defRPr sz="1200"/>
            </a:lvl1pPr>
          </a:lstStyle>
          <a:p>
            <a:pPr>
              <a:defRPr/>
            </a:pPr>
            <a:fld id="{A7D1D3A3-27D0-456D-B1F8-567BE9A007F7}" type="slidenum">
              <a:rPr lang="es-ES"/>
              <a:pPr>
                <a:defRPr/>
              </a:pPr>
              <a:t>‹Nº›</a:t>
            </a:fld>
            <a:endParaRPr lang="es-ES"/>
          </a:p>
        </p:txBody>
      </p:sp>
    </p:spTree>
    <p:extLst>
      <p:ext uri="{BB962C8B-B14F-4D97-AF65-F5344CB8AC3E}">
        <p14:creationId xmlns:p14="http://schemas.microsoft.com/office/powerpoint/2010/main" val="34542711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2" name="Picture 3" descr="LogoAlt72RGB"/>
          <p:cNvPicPr>
            <a:picLocks noChangeAspect="1" noChangeArrowheads="1"/>
          </p:cNvPicPr>
          <p:nvPr userDrawn="1"/>
        </p:nvPicPr>
        <p:blipFill>
          <a:blip r:embed="rId2" cstate="print"/>
          <a:srcRect/>
          <a:stretch>
            <a:fillRect/>
          </a:stretch>
        </p:blipFill>
        <p:spPr bwMode="auto">
          <a:xfrm>
            <a:off x="323850" y="5300663"/>
            <a:ext cx="2519363" cy="1309687"/>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69100" y="334963"/>
            <a:ext cx="2076450" cy="18700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538163" y="334963"/>
            <a:ext cx="6078537" cy="18700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538163" y="836613"/>
            <a:ext cx="3948112" cy="136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38675" y="836613"/>
            <a:ext cx="3948113" cy="136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chemeClr val="bg1"/>
        </a:soli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7726363" y="6483350"/>
            <a:ext cx="863600" cy="136525"/>
          </a:xfrm>
          <a:prstGeom prst="rect">
            <a:avLst/>
          </a:prstGeom>
          <a:noFill/>
          <a:ln w="9525">
            <a:noFill/>
            <a:miter lim="800000"/>
            <a:headEnd/>
            <a:tailEnd/>
          </a:ln>
          <a:effectLst/>
        </p:spPr>
        <p:txBody>
          <a:bodyPr lIns="0" tIns="0" rIns="0" bIns="0">
            <a:spAutoFit/>
          </a:bodyPr>
          <a:lstStyle/>
          <a:p>
            <a:pPr algn="r" eaLnBrk="0" hangingPunct="0">
              <a:defRPr/>
            </a:pPr>
            <a:r>
              <a:rPr lang="es-ES_tradnl" sz="900" b="1">
                <a:solidFill>
                  <a:srgbClr val="DF0000"/>
                </a:solidFill>
                <a:cs typeface="+mn-cs"/>
              </a:rPr>
              <a:t> </a:t>
            </a:r>
            <a:fld id="{881A2DD1-4E1C-4A76-85C3-8DDAE3519B53}" type="slidenum">
              <a:rPr lang="es-ES_tradnl" sz="900" b="1">
                <a:solidFill>
                  <a:srgbClr val="DF0000"/>
                </a:solidFill>
                <a:cs typeface="+mn-cs"/>
              </a:rPr>
              <a:pPr algn="r" eaLnBrk="0" hangingPunct="0">
                <a:defRPr/>
              </a:pPr>
              <a:t>‹Nº›</a:t>
            </a:fld>
            <a:endParaRPr lang="es-ES_tradnl" sz="900" b="1">
              <a:solidFill>
                <a:srgbClr val="DF0000"/>
              </a:solidFill>
              <a:cs typeface="+mn-cs"/>
            </a:endParaRPr>
          </a:p>
        </p:txBody>
      </p:sp>
      <p:sp>
        <p:nvSpPr>
          <p:cNvPr id="1027" name="Rectangle 3"/>
          <p:cNvSpPr>
            <a:spLocks noGrp="1" noChangeArrowheads="1"/>
          </p:cNvSpPr>
          <p:nvPr>
            <p:ph type="body" idx="1"/>
          </p:nvPr>
        </p:nvSpPr>
        <p:spPr bwMode="auto">
          <a:xfrm>
            <a:off x="538163" y="836613"/>
            <a:ext cx="8048625" cy="1368425"/>
          </a:xfrm>
          <a:prstGeom prst="rect">
            <a:avLst/>
          </a:prstGeom>
          <a:noFill/>
          <a:ln w="12700">
            <a:noFill/>
            <a:miter lim="800000"/>
            <a:headEnd/>
            <a:tailEnd/>
          </a:ln>
        </p:spPr>
        <p:txBody>
          <a:bodyPr vert="horz" wrap="square" lIns="46800" tIns="43200" rIns="46800" bIns="43200" numCol="1" anchor="t" anchorCtr="0" compatLnSpc="1">
            <a:prstTxWarp prst="textNoShape">
              <a:avLst/>
            </a:prstTxWarp>
          </a:bodyPr>
          <a:lstStyle/>
          <a:p>
            <a:pPr lvl="1"/>
            <a:r>
              <a:rPr lang="es-ES_tradnl" altLang="en-US" smtClean="0"/>
              <a:t>Click to edit Master text styles</a:t>
            </a:r>
          </a:p>
          <a:p>
            <a:pPr lvl="2"/>
            <a:r>
              <a:rPr lang="es-ES_tradnl" altLang="en-US" smtClean="0"/>
              <a:t>Second level</a:t>
            </a:r>
          </a:p>
          <a:p>
            <a:pPr lvl="3"/>
            <a:r>
              <a:rPr lang="es-ES_tradnl" altLang="en-US" smtClean="0"/>
              <a:t>Third level</a:t>
            </a:r>
          </a:p>
          <a:p>
            <a:pPr lvl="4"/>
            <a:r>
              <a:rPr lang="es-ES_tradnl" altLang="en-US" smtClean="0"/>
              <a:t>Fourth level</a:t>
            </a:r>
          </a:p>
        </p:txBody>
      </p:sp>
      <p:sp>
        <p:nvSpPr>
          <p:cNvPr id="1028" name="Rectangle 4"/>
          <p:cNvSpPr>
            <a:spLocks noGrp="1" noChangeArrowheads="1"/>
          </p:cNvSpPr>
          <p:nvPr>
            <p:ph type="title"/>
          </p:nvPr>
        </p:nvSpPr>
        <p:spPr bwMode="auto">
          <a:xfrm>
            <a:off x="552450" y="334963"/>
            <a:ext cx="8293100" cy="825500"/>
          </a:xfrm>
          <a:prstGeom prst="rect">
            <a:avLst/>
          </a:prstGeom>
          <a:noFill/>
          <a:ln w="12700">
            <a:noFill/>
            <a:miter lim="800000"/>
            <a:headEnd/>
            <a:tailEnd/>
          </a:ln>
        </p:spPr>
        <p:txBody>
          <a:bodyPr vert="horz" wrap="square" lIns="45720" tIns="44450" rIns="45720" bIns="44450" numCol="1" anchor="t" anchorCtr="0" compatLnSpc="1">
            <a:prstTxWarp prst="textNoShape">
              <a:avLst/>
            </a:prstTxWarp>
          </a:bodyPr>
          <a:lstStyle/>
          <a:p>
            <a:pPr lvl="0"/>
            <a:r>
              <a:rPr lang="es-ES_tradnl" altLang="en-US" smtClean="0"/>
              <a:t>Click to Edit Master Title Style</a:t>
            </a:r>
          </a:p>
        </p:txBody>
      </p:sp>
      <p:sp>
        <p:nvSpPr>
          <p:cNvPr id="3077" name="Rectangle 5"/>
          <p:cNvSpPr>
            <a:spLocks noChangeArrowheads="1"/>
          </p:cNvSpPr>
          <p:nvPr/>
        </p:nvSpPr>
        <p:spPr bwMode="auto">
          <a:xfrm>
            <a:off x="0" y="0"/>
            <a:ext cx="9144000" cy="182563"/>
          </a:xfrm>
          <a:prstGeom prst="rect">
            <a:avLst/>
          </a:prstGeom>
          <a:solidFill>
            <a:srgbClr val="DF0000"/>
          </a:solidFill>
          <a:ln w="9525" algn="ctr">
            <a:noFill/>
            <a:miter lim="800000"/>
            <a:headEnd/>
            <a:tailEnd/>
          </a:ln>
          <a:effectLst/>
        </p:spPr>
        <p:txBody>
          <a:bodyPr wrap="none" anchor="ctr"/>
          <a:lstStyle/>
          <a:p>
            <a:pPr>
              <a:defRPr/>
            </a:pPr>
            <a:endParaRPr lang="es-ES">
              <a:cs typeface="+mn-cs"/>
            </a:endParaRPr>
          </a:p>
        </p:txBody>
      </p:sp>
      <p:sp>
        <p:nvSpPr>
          <p:cNvPr id="3079" name="Line 7"/>
          <p:cNvSpPr>
            <a:spLocks noChangeShapeType="1"/>
          </p:cNvSpPr>
          <p:nvPr/>
        </p:nvSpPr>
        <p:spPr bwMode="auto">
          <a:xfrm>
            <a:off x="211138" y="695325"/>
            <a:ext cx="8791575" cy="0"/>
          </a:xfrm>
          <a:prstGeom prst="line">
            <a:avLst/>
          </a:prstGeom>
          <a:noFill/>
          <a:ln w="28575">
            <a:solidFill>
              <a:srgbClr val="969696"/>
            </a:solidFill>
            <a:round/>
            <a:headEnd/>
            <a:tailEnd/>
          </a:ln>
          <a:effectLst/>
        </p:spPr>
        <p:txBody>
          <a:bodyPr lIns="0" tIns="0" rIns="0" bIns="0" anchor="ctr"/>
          <a:lstStyle/>
          <a:p>
            <a:pPr>
              <a:defRPr/>
            </a:pPr>
            <a:endParaRPr lang="es-ES">
              <a:cs typeface="+mn-cs"/>
            </a:endParaRPr>
          </a:p>
        </p:txBody>
      </p:sp>
      <p:pic>
        <p:nvPicPr>
          <p:cNvPr id="1031" name="Picture 9" descr="LOGO IDIPAZ_PRESENTACIÓN"/>
          <p:cNvPicPr>
            <a:picLocks noChangeAspect="1" noChangeArrowheads="1"/>
          </p:cNvPicPr>
          <p:nvPr/>
        </p:nvPicPr>
        <p:blipFill>
          <a:blip r:embed="rId13" cstate="print"/>
          <a:srcRect/>
          <a:stretch>
            <a:fillRect/>
          </a:stretch>
        </p:blipFill>
        <p:spPr bwMode="auto">
          <a:xfrm>
            <a:off x="3995738" y="6272213"/>
            <a:ext cx="1042987" cy="342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0" fontAlgn="base" hangingPunct="0">
        <a:spcBef>
          <a:spcPct val="0"/>
        </a:spcBef>
        <a:spcAft>
          <a:spcPct val="0"/>
        </a:spcAft>
        <a:buClr>
          <a:schemeClr val="tx1"/>
        </a:buClr>
        <a:defRPr sz="4400" b="1">
          <a:solidFill>
            <a:srgbClr val="010000"/>
          </a:solidFill>
          <a:latin typeface="+mj-lt"/>
          <a:ea typeface="+mj-ea"/>
          <a:cs typeface="+mj-cs"/>
        </a:defRPr>
      </a:lvl1pPr>
      <a:lvl2pPr algn="l" rtl="0" eaLnBrk="0" fontAlgn="base" hangingPunct="0">
        <a:spcBef>
          <a:spcPct val="0"/>
        </a:spcBef>
        <a:spcAft>
          <a:spcPct val="0"/>
        </a:spcAft>
        <a:buClr>
          <a:schemeClr val="tx1"/>
        </a:buClr>
        <a:defRPr sz="4400" b="1">
          <a:solidFill>
            <a:srgbClr val="010000"/>
          </a:solidFill>
          <a:latin typeface="Gill Sans MT" pitchFamily="34" charset="0"/>
        </a:defRPr>
      </a:lvl2pPr>
      <a:lvl3pPr algn="l" rtl="0" eaLnBrk="0" fontAlgn="base" hangingPunct="0">
        <a:spcBef>
          <a:spcPct val="0"/>
        </a:spcBef>
        <a:spcAft>
          <a:spcPct val="0"/>
        </a:spcAft>
        <a:buClr>
          <a:schemeClr val="tx1"/>
        </a:buClr>
        <a:defRPr sz="4400" b="1">
          <a:solidFill>
            <a:srgbClr val="010000"/>
          </a:solidFill>
          <a:latin typeface="Gill Sans MT" pitchFamily="34" charset="0"/>
        </a:defRPr>
      </a:lvl3pPr>
      <a:lvl4pPr algn="l" rtl="0" eaLnBrk="0" fontAlgn="base" hangingPunct="0">
        <a:spcBef>
          <a:spcPct val="0"/>
        </a:spcBef>
        <a:spcAft>
          <a:spcPct val="0"/>
        </a:spcAft>
        <a:buClr>
          <a:schemeClr val="tx1"/>
        </a:buClr>
        <a:defRPr sz="4400" b="1">
          <a:solidFill>
            <a:srgbClr val="010000"/>
          </a:solidFill>
          <a:latin typeface="Gill Sans MT" pitchFamily="34" charset="0"/>
        </a:defRPr>
      </a:lvl4pPr>
      <a:lvl5pPr algn="l" rtl="0" eaLnBrk="0" fontAlgn="base" hangingPunct="0">
        <a:spcBef>
          <a:spcPct val="0"/>
        </a:spcBef>
        <a:spcAft>
          <a:spcPct val="0"/>
        </a:spcAft>
        <a:buClr>
          <a:schemeClr val="tx1"/>
        </a:buClr>
        <a:defRPr sz="4400" b="1">
          <a:solidFill>
            <a:srgbClr val="010000"/>
          </a:solidFill>
          <a:latin typeface="Gill Sans MT" pitchFamily="34" charset="0"/>
        </a:defRPr>
      </a:lvl5pPr>
      <a:lvl6pPr marL="457200" algn="l" rtl="0" fontAlgn="base">
        <a:spcBef>
          <a:spcPct val="0"/>
        </a:spcBef>
        <a:spcAft>
          <a:spcPct val="0"/>
        </a:spcAft>
        <a:buClr>
          <a:schemeClr val="tx1"/>
        </a:buClr>
        <a:defRPr b="1">
          <a:solidFill>
            <a:srgbClr val="010000"/>
          </a:solidFill>
          <a:latin typeface="Gill Sans MT" pitchFamily="34" charset="0"/>
        </a:defRPr>
      </a:lvl6pPr>
      <a:lvl7pPr marL="914400" algn="l" rtl="0" fontAlgn="base">
        <a:spcBef>
          <a:spcPct val="0"/>
        </a:spcBef>
        <a:spcAft>
          <a:spcPct val="0"/>
        </a:spcAft>
        <a:buClr>
          <a:schemeClr val="tx1"/>
        </a:buClr>
        <a:defRPr b="1">
          <a:solidFill>
            <a:srgbClr val="010000"/>
          </a:solidFill>
          <a:latin typeface="Gill Sans MT" pitchFamily="34" charset="0"/>
        </a:defRPr>
      </a:lvl7pPr>
      <a:lvl8pPr marL="1371600" algn="l" rtl="0" fontAlgn="base">
        <a:spcBef>
          <a:spcPct val="0"/>
        </a:spcBef>
        <a:spcAft>
          <a:spcPct val="0"/>
        </a:spcAft>
        <a:buClr>
          <a:schemeClr val="tx1"/>
        </a:buClr>
        <a:defRPr b="1">
          <a:solidFill>
            <a:srgbClr val="010000"/>
          </a:solidFill>
          <a:latin typeface="Gill Sans MT" pitchFamily="34" charset="0"/>
        </a:defRPr>
      </a:lvl8pPr>
      <a:lvl9pPr marL="1828800" algn="l" rtl="0" fontAlgn="base">
        <a:spcBef>
          <a:spcPct val="0"/>
        </a:spcBef>
        <a:spcAft>
          <a:spcPct val="0"/>
        </a:spcAft>
        <a:buClr>
          <a:schemeClr val="tx1"/>
        </a:buClr>
        <a:defRPr b="1">
          <a:solidFill>
            <a:srgbClr val="010000"/>
          </a:solidFill>
          <a:latin typeface="Gill Sans MT" pitchFamily="34" charset="0"/>
        </a:defRPr>
      </a:lvl9pPr>
    </p:titleStyle>
    <p:bodyStyle>
      <a:lvl1pPr marL="342900" indent="-342900" algn="l" rtl="0" eaLnBrk="0" fontAlgn="base" hangingPunct="0">
        <a:lnSpc>
          <a:spcPct val="110000"/>
        </a:lnSpc>
        <a:spcBef>
          <a:spcPct val="60000"/>
        </a:spcBef>
        <a:spcAft>
          <a:spcPct val="0"/>
        </a:spcAft>
        <a:buClr>
          <a:srgbClr val="00659C"/>
        </a:buClr>
        <a:buChar char="•"/>
        <a:defRPr sz="1400">
          <a:solidFill>
            <a:schemeClr val="tx1"/>
          </a:solidFill>
          <a:latin typeface="+mn-lt"/>
          <a:ea typeface="+mn-ea"/>
          <a:cs typeface="+mn-cs"/>
        </a:defRPr>
      </a:lvl1pPr>
      <a:lvl2pPr marL="361950" indent="-196850" algn="l" rtl="0" eaLnBrk="0" fontAlgn="base" hangingPunct="0">
        <a:lnSpc>
          <a:spcPct val="110000"/>
        </a:lnSpc>
        <a:spcBef>
          <a:spcPct val="60000"/>
        </a:spcBef>
        <a:spcAft>
          <a:spcPct val="0"/>
        </a:spcAft>
        <a:buClr>
          <a:srgbClr val="DF0000"/>
        </a:buClr>
        <a:buSzPct val="120000"/>
        <a:buFont typeface="Wingdings" pitchFamily="2" charset="2"/>
        <a:buChar char="§"/>
        <a:defRPr sz="1400">
          <a:solidFill>
            <a:srgbClr val="4D4D4D"/>
          </a:solidFill>
          <a:latin typeface="+mj-lt"/>
        </a:defRPr>
      </a:lvl2pPr>
      <a:lvl3pPr marL="558800" indent="-195263" algn="l" rtl="0" eaLnBrk="0" fontAlgn="base" hangingPunct="0">
        <a:lnSpc>
          <a:spcPct val="110000"/>
        </a:lnSpc>
        <a:spcBef>
          <a:spcPct val="60000"/>
        </a:spcBef>
        <a:spcAft>
          <a:spcPct val="0"/>
        </a:spcAft>
        <a:buClr>
          <a:srgbClr val="DF0000"/>
        </a:buClr>
        <a:buFont typeface="Wingdings" pitchFamily="2" charset="2"/>
        <a:buChar char="§"/>
        <a:defRPr sz="1400">
          <a:solidFill>
            <a:srgbClr val="4D4D4D"/>
          </a:solidFill>
          <a:latin typeface="+mj-lt"/>
        </a:defRPr>
      </a:lvl3pPr>
      <a:lvl4pPr marL="728663" indent="-168275" algn="l" rtl="0" eaLnBrk="0" fontAlgn="base" hangingPunct="0">
        <a:lnSpc>
          <a:spcPct val="110000"/>
        </a:lnSpc>
        <a:spcBef>
          <a:spcPct val="60000"/>
        </a:spcBef>
        <a:spcAft>
          <a:spcPct val="0"/>
        </a:spcAft>
        <a:buClr>
          <a:srgbClr val="DF0000"/>
        </a:buClr>
        <a:buChar char="-"/>
        <a:defRPr sz="1400">
          <a:solidFill>
            <a:srgbClr val="4D4D4D"/>
          </a:solidFill>
          <a:latin typeface="+mj-lt"/>
        </a:defRPr>
      </a:lvl4pPr>
      <a:lvl5pPr marL="900113" indent="-169863" algn="l" rtl="0" eaLnBrk="0" fontAlgn="base" hangingPunct="0">
        <a:lnSpc>
          <a:spcPct val="110000"/>
        </a:lnSpc>
        <a:spcBef>
          <a:spcPct val="60000"/>
        </a:spcBef>
        <a:spcAft>
          <a:spcPct val="0"/>
        </a:spcAft>
        <a:buClr>
          <a:srgbClr val="DF0000"/>
        </a:buClr>
        <a:buChar char="-"/>
        <a:defRPr sz="1400">
          <a:solidFill>
            <a:srgbClr val="4D4D4D"/>
          </a:solidFill>
          <a:latin typeface="+mj-lt"/>
        </a:defRPr>
      </a:lvl5pPr>
      <a:lvl6pPr marL="1357313" indent="-169863" algn="l" rtl="0" fontAlgn="base">
        <a:lnSpc>
          <a:spcPct val="110000"/>
        </a:lnSpc>
        <a:spcBef>
          <a:spcPct val="60000"/>
        </a:spcBef>
        <a:spcAft>
          <a:spcPct val="0"/>
        </a:spcAft>
        <a:buClr>
          <a:srgbClr val="DF0000"/>
        </a:buClr>
        <a:buChar char="-"/>
        <a:defRPr sz="1400">
          <a:solidFill>
            <a:srgbClr val="4D4D4D"/>
          </a:solidFill>
          <a:latin typeface="+mj-lt"/>
        </a:defRPr>
      </a:lvl6pPr>
      <a:lvl7pPr marL="1814513" indent="-169863" algn="l" rtl="0" fontAlgn="base">
        <a:lnSpc>
          <a:spcPct val="110000"/>
        </a:lnSpc>
        <a:spcBef>
          <a:spcPct val="60000"/>
        </a:spcBef>
        <a:spcAft>
          <a:spcPct val="0"/>
        </a:spcAft>
        <a:buClr>
          <a:srgbClr val="DF0000"/>
        </a:buClr>
        <a:buChar char="-"/>
        <a:defRPr sz="1400">
          <a:solidFill>
            <a:srgbClr val="4D4D4D"/>
          </a:solidFill>
          <a:latin typeface="+mj-lt"/>
        </a:defRPr>
      </a:lvl7pPr>
      <a:lvl8pPr marL="2271713" indent="-169863" algn="l" rtl="0" fontAlgn="base">
        <a:lnSpc>
          <a:spcPct val="110000"/>
        </a:lnSpc>
        <a:spcBef>
          <a:spcPct val="60000"/>
        </a:spcBef>
        <a:spcAft>
          <a:spcPct val="0"/>
        </a:spcAft>
        <a:buClr>
          <a:srgbClr val="DF0000"/>
        </a:buClr>
        <a:buChar char="-"/>
        <a:defRPr sz="1400">
          <a:solidFill>
            <a:srgbClr val="4D4D4D"/>
          </a:solidFill>
          <a:latin typeface="+mj-lt"/>
        </a:defRPr>
      </a:lvl8pPr>
      <a:lvl9pPr marL="2728913" indent="-169863" algn="l" rtl="0" fontAlgn="base">
        <a:lnSpc>
          <a:spcPct val="110000"/>
        </a:lnSpc>
        <a:spcBef>
          <a:spcPct val="60000"/>
        </a:spcBef>
        <a:spcAft>
          <a:spcPct val="0"/>
        </a:spcAft>
        <a:buClr>
          <a:srgbClr val="DF0000"/>
        </a:buClr>
        <a:buChar char="-"/>
        <a:defRPr sz="1400">
          <a:solidFill>
            <a:srgbClr val="4D4D4D"/>
          </a:solidFill>
          <a:latin typeface="+mj-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hyperlink" Target="http://images.google.es/imgres?imgurl=http://www.uam.es/personal_pdi/ciencias/ruben/mainfiles/Logo_UAM_blanco.gif&amp;imgrefurl=http://www.uam.es/personal_pdi/ciencias/ruben/Web_grupo/Fernando_Flores/fernando_flores.html&amp;h=623&amp;w=1280&amp;sz=33&amp;hl=es&amp;start=1&amp;sig2=R71W8bwW5YLWSvEbI7YIoQ&amp;tbnid=WcAqaG9ZGjEHwM:&amp;tbnh=73&amp;tbnw=150&amp;ei=Jm58SLnwLZqUwQGpo6DoAg&amp;prev=/images?q=UAM&amp;gbv=2&amp;hl=es" TargetMode="Externa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1"/>
          <p:cNvSpPr>
            <a:spLocks noChangeArrowheads="1"/>
          </p:cNvSpPr>
          <p:nvPr/>
        </p:nvSpPr>
        <p:spPr bwMode="auto">
          <a:xfrm>
            <a:off x="0" y="5300663"/>
            <a:ext cx="9144000" cy="1557337"/>
          </a:xfrm>
          <a:prstGeom prst="rect">
            <a:avLst/>
          </a:prstGeom>
          <a:solidFill>
            <a:schemeClr val="bg1"/>
          </a:solidFill>
          <a:ln w="9525">
            <a:solidFill>
              <a:schemeClr val="tx1"/>
            </a:solidFill>
            <a:miter lim="800000"/>
            <a:headEnd/>
            <a:tailEnd/>
          </a:ln>
        </p:spPr>
        <p:txBody>
          <a:bodyPr wrap="none" anchor="ctr"/>
          <a:lstStyle/>
          <a:p>
            <a:endParaRPr lang="es-ES"/>
          </a:p>
        </p:txBody>
      </p:sp>
      <p:pic>
        <p:nvPicPr>
          <p:cNvPr id="3075"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076" name="Rectangle 3"/>
          <p:cNvSpPr>
            <a:spLocks noChangeArrowheads="1"/>
          </p:cNvSpPr>
          <p:nvPr/>
        </p:nvSpPr>
        <p:spPr bwMode="auto">
          <a:xfrm>
            <a:off x="2051050" y="0"/>
            <a:ext cx="7092950" cy="2852738"/>
          </a:xfrm>
          <a:prstGeom prst="rect">
            <a:avLst/>
          </a:prstGeom>
          <a:solidFill>
            <a:schemeClr val="bg1"/>
          </a:solidFill>
          <a:ln w="9525">
            <a:noFill/>
            <a:miter lim="800000"/>
            <a:headEnd/>
            <a:tailEnd/>
          </a:ln>
        </p:spPr>
        <p:txBody>
          <a:bodyPr wrap="none" anchor="ctr"/>
          <a:lstStyle/>
          <a:p>
            <a:endParaRPr lang="es-ES"/>
          </a:p>
        </p:txBody>
      </p:sp>
      <p:sp>
        <p:nvSpPr>
          <p:cNvPr id="3077" name="4 CuadroTexto"/>
          <p:cNvSpPr txBox="1">
            <a:spLocks noChangeArrowheads="1"/>
          </p:cNvSpPr>
          <p:nvPr/>
        </p:nvSpPr>
        <p:spPr bwMode="auto">
          <a:xfrm>
            <a:off x="1692275" y="1916113"/>
            <a:ext cx="7643813" cy="1373187"/>
          </a:xfrm>
          <a:prstGeom prst="rect">
            <a:avLst/>
          </a:prstGeom>
          <a:noFill/>
          <a:ln w="9525">
            <a:noFill/>
            <a:miter lim="800000"/>
            <a:headEnd/>
            <a:tailEnd/>
          </a:ln>
        </p:spPr>
        <p:txBody>
          <a:bodyPr>
            <a:spAutoFit/>
          </a:bodyPr>
          <a:lstStyle/>
          <a:p>
            <a:endParaRPr lang="es-ES" sz="2800" dirty="0">
              <a:latin typeface="Calibri" pitchFamily="34" charset="0"/>
            </a:endParaRPr>
          </a:p>
          <a:p>
            <a:pPr algn="ctr"/>
            <a:r>
              <a:rPr lang="es-ES_tradnl" sz="2800" b="1" dirty="0">
                <a:solidFill>
                  <a:srgbClr val="BE0006"/>
                </a:solidFill>
                <a:latin typeface="Calibri" pitchFamily="34" charset="0"/>
              </a:rPr>
              <a:t>ACCIÓN ESTRATÉGICA EN SALUD </a:t>
            </a:r>
            <a:r>
              <a:rPr lang="es-ES_tradnl" sz="2800" b="1" dirty="0" smtClean="0">
                <a:solidFill>
                  <a:srgbClr val="BE0006"/>
                </a:solidFill>
                <a:latin typeface="Calibri" pitchFamily="34" charset="0"/>
              </a:rPr>
              <a:t>2022</a:t>
            </a:r>
            <a:endParaRPr lang="es-ES_tradnl" sz="2800" b="1" dirty="0">
              <a:solidFill>
                <a:srgbClr val="BE0006"/>
              </a:solidFill>
              <a:latin typeface="Calibri" pitchFamily="34" charset="0"/>
            </a:endParaRPr>
          </a:p>
          <a:p>
            <a:pPr algn="ctr"/>
            <a:r>
              <a:rPr lang="es-ES_tradnl" sz="2800" b="1" dirty="0">
                <a:solidFill>
                  <a:srgbClr val="BE0006"/>
                </a:solidFill>
                <a:latin typeface="Calibri" pitchFamily="34" charset="0"/>
              </a:rPr>
              <a:t>Instituto de Salud Carlos III</a:t>
            </a:r>
            <a:endParaRPr lang="es-ES" sz="2800" b="1" dirty="0">
              <a:solidFill>
                <a:srgbClr val="BE0006"/>
              </a:solidFill>
              <a:latin typeface="Calibri" pitchFamily="34" charset="0"/>
            </a:endParaRPr>
          </a:p>
        </p:txBody>
      </p:sp>
      <p:pic>
        <p:nvPicPr>
          <p:cNvPr id="3078" name="Picture 8"/>
          <p:cNvPicPr>
            <a:picLocks noChangeAspect="1" noChangeArrowheads="1"/>
          </p:cNvPicPr>
          <p:nvPr/>
        </p:nvPicPr>
        <p:blipFill>
          <a:blip r:embed="rId3" cstate="print"/>
          <a:srcRect/>
          <a:stretch>
            <a:fillRect/>
          </a:stretch>
        </p:blipFill>
        <p:spPr bwMode="auto">
          <a:xfrm>
            <a:off x="539750" y="5373688"/>
            <a:ext cx="2138363" cy="1069975"/>
          </a:xfrm>
          <a:prstGeom prst="rect">
            <a:avLst/>
          </a:prstGeom>
          <a:noFill/>
          <a:ln w="9525">
            <a:noFill/>
            <a:miter lim="800000"/>
            <a:headEnd/>
            <a:tailEnd/>
          </a:ln>
        </p:spPr>
      </p:pic>
      <p:pic>
        <p:nvPicPr>
          <p:cNvPr id="3079" name="Picture 6" descr="logoFundLaPaz"/>
          <p:cNvPicPr>
            <a:picLocks noChangeAspect="1" noChangeArrowheads="1"/>
          </p:cNvPicPr>
          <p:nvPr/>
        </p:nvPicPr>
        <p:blipFill>
          <a:blip r:embed="rId4" cstate="print"/>
          <a:srcRect/>
          <a:stretch>
            <a:fillRect/>
          </a:stretch>
        </p:blipFill>
        <p:spPr bwMode="auto">
          <a:xfrm>
            <a:off x="3132138" y="5661025"/>
            <a:ext cx="2736850" cy="677863"/>
          </a:xfrm>
          <a:prstGeom prst="rect">
            <a:avLst/>
          </a:prstGeom>
          <a:noFill/>
          <a:ln w="9525">
            <a:noFill/>
            <a:miter lim="800000"/>
            <a:headEnd/>
            <a:tailEnd/>
          </a:ln>
        </p:spPr>
      </p:pic>
      <p:pic>
        <p:nvPicPr>
          <p:cNvPr id="3080" name="Picture 7" descr="Logo_UAM_blanco">
            <a:hlinkClick r:id="rId5"/>
          </p:cNvPr>
          <p:cNvPicPr>
            <a:picLocks noChangeAspect="1" noChangeArrowheads="1"/>
          </p:cNvPicPr>
          <p:nvPr/>
        </p:nvPicPr>
        <p:blipFill>
          <a:blip r:embed="rId6" cstate="print"/>
          <a:srcRect/>
          <a:stretch>
            <a:fillRect/>
          </a:stretch>
        </p:blipFill>
        <p:spPr bwMode="auto">
          <a:xfrm>
            <a:off x="6877050" y="5516563"/>
            <a:ext cx="1392238" cy="746125"/>
          </a:xfrm>
          <a:prstGeom prst="rect">
            <a:avLst/>
          </a:prstGeom>
          <a:noFill/>
          <a:ln w="9525">
            <a:noFill/>
            <a:miter lim="800000"/>
            <a:headEnd/>
            <a:tailEnd/>
          </a:ln>
        </p:spPr>
      </p:pic>
      <p:sp>
        <p:nvSpPr>
          <p:cNvPr id="3081" name="Rectangle 12"/>
          <p:cNvSpPr>
            <a:spLocks noChangeArrowheads="1"/>
          </p:cNvSpPr>
          <p:nvPr/>
        </p:nvSpPr>
        <p:spPr bwMode="auto">
          <a:xfrm>
            <a:off x="3492500" y="3716338"/>
            <a:ext cx="3673475" cy="865187"/>
          </a:xfrm>
          <a:prstGeom prst="rect">
            <a:avLst/>
          </a:prstGeom>
          <a:noFill/>
          <a:ln w="9525">
            <a:noFill/>
            <a:miter lim="800000"/>
            <a:headEnd/>
            <a:tailEnd/>
          </a:ln>
        </p:spPr>
        <p:txBody>
          <a:bodyPr wrap="none" anchor="ctr"/>
          <a:lstStyle/>
          <a:p>
            <a:pPr algn="ctr"/>
            <a:endParaRPr lang="es-E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idx="4294967295"/>
          </p:nvPr>
        </p:nvSpPr>
        <p:spPr>
          <a:xfrm>
            <a:off x="539750" y="188913"/>
            <a:ext cx="8293100" cy="825500"/>
          </a:xfrm>
        </p:spPr>
        <p:txBody>
          <a:bodyPr/>
          <a:lstStyle/>
          <a:p>
            <a:pPr eaLnBrk="1" hangingPunct="1"/>
            <a:r>
              <a:rPr lang="es-ES" sz="2000" dirty="0" smtClean="0"/>
              <a:t>Contratos PFIS: </a:t>
            </a:r>
            <a:r>
              <a:rPr lang="es-ES" sz="1600" dirty="0" err="1" smtClean="0"/>
              <a:t>Predoctorales</a:t>
            </a:r>
            <a:r>
              <a:rPr lang="es-ES" sz="1600" dirty="0" smtClean="0"/>
              <a:t> de Formación en Investigación en Salud</a:t>
            </a:r>
            <a:r>
              <a:rPr lang="es-ES" sz="1600" dirty="0" smtClean="0">
                <a:solidFill>
                  <a:schemeClr val="tx1"/>
                </a:solidFill>
              </a:rPr>
              <a:t/>
            </a:r>
            <a:br>
              <a:rPr lang="es-ES" sz="1600" dirty="0" smtClean="0">
                <a:solidFill>
                  <a:schemeClr val="tx1"/>
                </a:solidFill>
              </a:rPr>
            </a:br>
            <a:endParaRPr lang="es-ES" sz="1600" dirty="0" smtClean="0"/>
          </a:p>
        </p:txBody>
      </p:sp>
      <p:grpSp>
        <p:nvGrpSpPr>
          <p:cNvPr id="10243" name="9 Grupo"/>
          <p:cNvGrpSpPr>
            <a:grpSpLocks/>
          </p:cNvGrpSpPr>
          <p:nvPr/>
        </p:nvGrpSpPr>
        <p:grpSpPr bwMode="auto">
          <a:xfrm>
            <a:off x="395536" y="2492896"/>
            <a:ext cx="8135937" cy="1008112"/>
            <a:chOff x="467544" y="1064339"/>
            <a:chExt cx="8136904" cy="1182552"/>
          </a:xfrm>
        </p:grpSpPr>
        <p:sp>
          <p:nvSpPr>
            <p:cNvPr id="2" name="4 Rectángulo redondeado"/>
            <p:cNvSpPr/>
            <p:nvPr/>
          </p:nvSpPr>
          <p:spPr>
            <a:xfrm>
              <a:off x="467544" y="1430432"/>
              <a:ext cx="8136904" cy="816459"/>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sz="1600" dirty="0">
                  <a:solidFill>
                    <a:schemeClr val="tx1"/>
                  </a:solidFill>
                  <a:latin typeface="Calibri" pitchFamily="34" charset="0"/>
                  <a:cs typeface="Arial" charset="0"/>
                </a:rPr>
                <a:t>Matriculados o admitidos en el programa de Doctorado en el curso </a:t>
              </a:r>
              <a:r>
                <a:rPr lang="es-ES" sz="1600" dirty="0" smtClean="0">
                  <a:solidFill>
                    <a:schemeClr val="tx1"/>
                  </a:solidFill>
                  <a:latin typeface="Calibri" pitchFamily="34" charset="0"/>
                  <a:cs typeface="Arial" charset="0"/>
                </a:rPr>
                <a:t>2022/2023</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No </a:t>
              </a:r>
              <a:r>
                <a:rPr lang="es-ES_tradnl" sz="1600" dirty="0" smtClean="0">
                  <a:solidFill>
                    <a:schemeClr val="tx1"/>
                  </a:solidFill>
                  <a:latin typeface="Calibri" pitchFamily="34" charset="0"/>
                  <a:cs typeface="Arial" charset="0"/>
                </a:rPr>
                <a:t>doctores</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IP Proyectos Investigación Salud 2021</a:t>
              </a:r>
              <a:endParaRPr lang="es-ES_tradnl" sz="1600" dirty="0">
                <a:solidFill>
                  <a:schemeClr val="tx1"/>
                </a:solidFill>
                <a:latin typeface="Calibri" pitchFamily="34" charset="0"/>
                <a:cs typeface="Arial" charset="0"/>
              </a:endParaRPr>
            </a:p>
          </p:txBody>
        </p:sp>
        <p:sp>
          <p:nvSpPr>
            <p:cNvPr id="3"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Requisitos candidatos</a:t>
              </a:r>
            </a:p>
          </p:txBody>
        </p:sp>
      </p:grpSp>
      <p:grpSp>
        <p:nvGrpSpPr>
          <p:cNvPr id="10244" name="17 Grupo"/>
          <p:cNvGrpSpPr>
            <a:grpSpLocks/>
          </p:cNvGrpSpPr>
          <p:nvPr/>
        </p:nvGrpSpPr>
        <p:grpSpPr bwMode="auto">
          <a:xfrm>
            <a:off x="323528" y="3573016"/>
            <a:ext cx="8135937" cy="1656184"/>
            <a:chOff x="619184" y="333726"/>
            <a:chExt cx="8135937" cy="1380761"/>
          </a:xfrm>
        </p:grpSpPr>
        <p:sp>
          <p:nvSpPr>
            <p:cNvPr id="16" name="15 Rectángulo redondeado"/>
            <p:cNvSpPr/>
            <p:nvPr/>
          </p:nvSpPr>
          <p:spPr bwMode="auto">
            <a:xfrm>
              <a:off x="619184" y="753957"/>
              <a:ext cx="8135937" cy="960530"/>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Formulario normalizado de solicitud</a:t>
              </a:r>
              <a:endParaRPr lang="es-ES" sz="1600" dirty="0" smtClean="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Memoria</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Documento acreditativo de admisión/</a:t>
              </a:r>
              <a:r>
                <a:rPr lang="es-ES_tradnl" sz="1600" dirty="0" err="1" smtClean="0">
                  <a:solidFill>
                    <a:schemeClr val="tx1"/>
                  </a:solidFill>
                  <a:latin typeface="Calibri" pitchFamily="34" charset="0"/>
                  <a:cs typeface="Arial" charset="0"/>
                </a:rPr>
                <a:t>preadmisión</a:t>
              </a:r>
              <a:r>
                <a:rPr lang="es-ES_tradnl" sz="1600" dirty="0" smtClean="0">
                  <a:solidFill>
                    <a:schemeClr val="tx1"/>
                  </a:solidFill>
                  <a:latin typeface="Calibri" pitchFamily="34" charset="0"/>
                  <a:cs typeface="Arial" charset="0"/>
                </a:rPr>
                <a:t> programa doctorado</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Certificado académico (licenciatura, ingeniería, grado y en su caso máster)</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CVA-ISCIII </a:t>
              </a:r>
              <a:r>
                <a:rPr lang="es-ES_tradnl" sz="1600" dirty="0">
                  <a:solidFill>
                    <a:schemeClr val="tx1"/>
                  </a:solidFill>
                  <a:latin typeface="Calibri" pitchFamily="34" charset="0"/>
                  <a:cs typeface="Arial" charset="0"/>
                </a:rPr>
                <a:t>del Jefe de grupo y del candidato en modelo </a:t>
              </a:r>
              <a:r>
                <a:rPr lang="es-ES_tradnl" sz="1600" dirty="0" err="1">
                  <a:solidFill>
                    <a:schemeClr val="tx1"/>
                  </a:solidFill>
                  <a:latin typeface="Calibri" pitchFamily="34" charset="0"/>
                  <a:cs typeface="Arial" charset="0"/>
                </a:rPr>
                <a:t>mormalizado</a:t>
              </a:r>
              <a:r>
                <a:rPr lang="es-ES_tradnl" sz="1600" dirty="0">
                  <a:solidFill>
                    <a:schemeClr val="tx1"/>
                  </a:solidFill>
                  <a:latin typeface="Calibri" pitchFamily="34" charset="0"/>
                  <a:cs typeface="Arial" charset="0"/>
                </a:rPr>
                <a:t> CVN FECYT</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729540" y="333726"/>
              <a:ext cx="3354779" cy="441722"/>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a:solidFill>
                    <a:srgbClr val="FFFFFF"/>
                  </a:solidFill>
                  <a:latin typeface="Calibri" pitchFamily="34" charset="0"/>
                  <a:cs typeface="Arial" charset="0"/>
                </a:rPr>
                <a:t>Documentación </a:t>
              </a:r>
            </a:p>
          </p:txBody>
        </p:sp>
      </p:grpSp>
      <p:grpSp>
        <p:nvGrpSpPr>
          <p:cNvPr id="10245" name="9 Grupo"/>
          <p:cNvGrpSpPr>
            <a:grpSpLocks/>
          </p:cNvGrpSpPr>
          <p:nvPr/>
        </p:nvGrpSpPr>
        <p:grpSpPr bwMode="auto">
          <a:xfrm>
            <a:off x="428625" y="785813"/>
            <a:ext cx="8135938" cy="1657350"/>
            <a:chOff x="467544" y="1064339"/>
            <a:chExt cx="8136904" cy="1427926"/>
          </a:xfrm>
        </p:grpSpPr>
        <p:sp>
          <p:nvSpPr>
            <p:cNvPr id="5" name="4 Rectángulo redondeado"/>
            <p:cNvSpPr/>
            <p:nvPr/>
          </p:nvSpPr>
          <p:spPr>
            <a:xfrm>
              <a:off x="467544" y="1429527"/>
              <a:ext cx="8136904" cy="1062738"/>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4 </a:t>
              </a:r>
              <a:r>
                <a:rPr lang="es-ES_tradnl" sz="1600" dirty="0" smtClean="0">
                  <a:solidFill>
                    <a:schemeClr val="tx1"/>
                  </a:solidFill>
                  <a:latin typeface="Calibri" pitchFamily="34" charset="0"/>
                  <a:cs typeface="Arial" charset="0"/>
                </a:rPr>
                <a:t>años</a:t>
              </a: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Solicitudes: </a:t>
              </a:r>
              <a:r>
                <a:rPr lang="es-ES_tradnl" sz="1600" dirty="0" smtClean="0">
                  <a:solidFill>
                    <a:schemeClr val="tx1"/>
                  </a:solidFill>
                  <a:latin typeface="Calibri" pitchFamily="34" charset="0"/>
                  <a:cs typeface="Arial" charset="0"/>
                </a:rPr>
                <a:t>10 </a:t>
              </a:r>
              <a:r>
                <a:rPr lang="es-ES_tradnl" sz="1600" dirty="0">
                  <a:solidFill>
                    <a:schemeClr val="tx1"/>
                  </a:solidFill>
                  <a:latin typeface="Calibri" pitchFamily="34" charset="0"/>
                  <a:cs typeface="Arial" charset="0"/>
                </a:rPr>
                <a:t>/ Concesiones: </a:t>
              </a:r>
              <a:r>
                <a:rPr lang="es-ES_tradnl" sz="1600" dirty="0" smtClean="0">
                  <a:solidFill>
                    <a:schemeClr val="tx1"/>
                  </a:solidFill>
                  <a:latin typeface="Calibri" pitchFamily="34" charset="0"/>
                  <a:cs typeface="Arial" charset="0"/>
                </a:rPr>
                <a:t>5, 10% JG: MS o JR, 25% JG posterior 1977</a:t>
              </a: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Financiación: 1er. Y 2º año </a:t>
              </a:r>
              <a:r>
                <a:rPr lang="es-ES_tradnl" sz="1600" dirty="0">
                  <a:solidFill>
                    <a:schemeClr val="tx1"/>
                  </a:solidFill>
                  <a:latin typeface="Calibri" pitchFamily="34" charset="0"/>
                  <a:cs typeface="Arial" charset="0"/>
                </a:rPr>
                <a:t>20.600€/año</a:t>
              </a:r>
              <a:r>
                <a:rPr lang="es-ES_tradnl" sz="1600" dirty="0" smtClean="0">
                  <a:solidFill>
                    <a:schemeClr val="tx1"/>
                  </a:solidFill>
                  <a:latin typeface="Calibri" pitchFamily="34" charset="0"/>
                  <a:cs typeface="Arial" charset="0"/>
                </a:rPr>
                <a:t>, 3º 21,800€/año y 4º 26.900€/año </a:t>
              </a:r>
              <a:r>
                <a:rPr lang="es-ES_tradnl" sz="1600" dirty="0">
                  <a:solidFill>
                    <a:schemeClr val="tx1"/>
                  </a:solidFill>
                  <a:latin typeface="Calibri" pitchFamily="34" charset="0"/>
                  <a:cs typeface="Arial" charset="0"/>
                </a:rPr>
                <a:t>excluida </a:t>
              </a:r>
              <a:r>
                <a:rPr lang="es-ES_tradnl" sz="1600" dirty="0" smtClean="0">
                  <a:solidFill>
                    <a:schemeClr val="tx1"/>
                  </a:solidFill>
                  <a:latin typeface="Calibri" pitchFamily="34" charset="0"/>
                  <a:cs typeface="Arial" charset="0"/>
                </a:rPr>
                <a:t>CPSS</a:t>
              </a:r>
              <a:endParaRPr lang="es-ES_tradnl" sz="1600" dirty="0">
                <a:solidFill>
                  <a:schemeClr val="tx1"/>
                </a:solidFill>
                <a:latin typeface="Calibri" pitchFamily="34" charset="0"/>
                <a:cs typeface="Arial" charset="0"/>
              </a:endParaRP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Características</a:t>
              </a:r>
            </a:p>
          </p:txBody>
        </p:sp>
      </p:grpSp>
      <p:graphicFrame>
        <p:nvGraphicFramePr>
          <p:cNvPr id="13" name="Group 42"/>
          <p:cNvGraphicFramePr>
            <a:graphicFrameLocks noGrp="1"/>
          </p:cNvGraphicFramePr>
          <p:nvPr>
            <p:extLst>
              <p:ext uri="{D42A27DB-BD31-4B8C-83A1-F6EECF244321}">
                <p14:modId xmlns:p14="http://schemas.microsoft.com/office/powerpoint/2010/main" val="2023987267"/>
              </p:ext>
            </p:extLst>
          </p:nvPr>
        </p:nvGraphicFramePr>
        <p:xfrm>
          <a:off x="571500" y="5357813"/>
          <a:ext cx="7672416" cy="742950"/>
        </p:xfrm>
        <a:graphic>
          <a:graphicData uri="http://schemas.openxmlformats.org/drawingml/2006/table">
            <a:tbl>
              <a:tblPr/>
              <a:tblGrid>
                <a:gridCol w="2557472"/>
                <a:gridCol w="2557472"/>
                <a:gridCol w="2557472"/>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Expresión interés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smtClean="0">
                          <a:ln>
                            <a:noFill/>
                          </a:ln>
                          <a:solidFill>
                            <a:srgbClr val="FFFFFF"/>
                          </a:solidFill>
                          <a:effectLst/>
                          <a:latin typeface="Calibri" pitchFamily="34" charset="0"/>
                          <a:cs typeface="Arial" charset="0"/>
                        </a:rPr>
                        <a:t>Plazo ISCIII</a:t>
                      </a:r>
                      <a:endParaRPr kumimoji="0" lang="es-ES" sz="18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18 de Febrero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4 de Abril</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6 de Abril</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extLst>
      <p:ext uri="{BB962C8B-B14F-4D97-AF65-F5344CB8AC3E}">
        <p14:creationId xmlns:p14="http://schemas.microsoft.com/office/powerpoint/2010/main" val="2922921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idx="4294967295"/>
          </p:nvPr>
        </p:nvSpPr>
        <p:spPr>
          <a:xfrm>
            <a:off x="539750" y="188913"/>
            <a:ext cx="8293100" cy="825500"/>
          </a:xfrm>
        </p:spPr>
        <p:txBody>
          <a:bodyPr/>
          <a:lstStyle/>
          <a:p>
            <a:pPr eaLnBrk="1" hangingPunct="1"/>
            <a:r>
              <a:rPr lang="es-ES" sz="2000" smtClean="0"/>
              <a:t>Contratos i-PFIS: </a:t>
            </a:r>
            <a:r>
              <a:rPr lang="es-ES" sz="1600" smtClean="0"/>
              <a:t>Doctorados IIS-empresa en Ciencias y Tecnologías de la Salud</a:t>
            </a:r>
            <a:r>
              <a:rPr lang="es-ES" sz="1600" smtClean="0">
                <a:solidFill>
                  <a:schemeClr val="tx1"/>
                </a:solidFill>
              </a:rPr>
              <a:t/>
            </a:r>
            <a:br>
              <a:rPr lang="es-ES" sz="1600" smtClean="0">
                <a:solidFill>
                  <a:schemeClr val="tx1"/>
                </a:solidFill>
              </a:rPr>
            </a:br>
            <a:endParaRPr lang="es-ES" sz="1600" smtClean="0"/>
          </a:p>
        </p:txBody>
      </p:sp>
      <p:grpSp>
        <p:nvGrpSpPr>
          <p:cNvPr id="4" name="9 Grupo"/>
          <p:cNvGrpSpPr>
            <a:grpSpLocks/>
          </p:cNvGrpSpPr>
          <p:nvPr/>
        </p:nvGrpSpPr>
        <p:grpSpPr bwMode="auto">
          <a:xfrm>
            <a:off x="395536" y="2492896"/>
            <a:ext cx="8135937" cy="1008112"/>
            <a:chOff x="467544" y="1064339"/>
            <a:chExt cx="8136904" cy="1182552"/>
          </a:xfrm>
        </p:grpSpPr>
        <p:sp>
          <p:nvSpPr>
            <p:cNvPr id="2" name="4 Rectángulo redondeado"/>
            <p:cNvSpPr/>
            <p:nvPr/>
          </p:nvSpPr>
          <p:spPr>
            <a:xfrm>
              <a:off x="467544" y="1430432"/>
              <a:ext cx="8136904" cy="816459"/>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sz="1600" dirty="0">
                  <a:solidFill>
                    <a:schemeClr val="tx1"/>
                  </a:solidFill>
                  <a:latin typeface="Calibri" pitchFamily="34" charset="0"/>
                  <a:cs typeface="Arial" charset="0"/>
                </a:rPr>
                <a:t>Matriculados o admitidos en el programa de Doctorado en el curso </a:t>
              </a:r>
              <a:r>
                <a:rPr lang="es-ES" sz="1600" dirty="0" smtClean="0">
                  <a:solidFill>
                    <a:schemeClr val="tx1"/>
                  </a:solidFill>
                  <a:latin typeface="Calibri" pitchFamily="34" charset="0"/>
                  <a:cs typeface="Arial" charset="0"/>
                </a:rPr>
                <a:t>2022/2023</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No </a:t>
              </a:r>
              <a:r>
                <a:rPr lang="es-ES_tradnl" sz="1600" dirty="0" smtClean="0">
                  <a:solidFill>
                    <a:schemeClr val="tx1"/>
                  </a:solidFill>
                  <a:latin typeface="Calibri" pitchFamily="34" charset="0"/>
                  <a:cs typeface="Arial" charset="0"/>
                </a:rPr>
                <a:t>doctores</a:t>
              </a:r>
              <a:endParaRPr lang="es-ES_tradnl" sz="1600" dirty="0">
                <a:solidFill>
                  <a:schemeClr val="tx1"/>
                </a:solidFill>
                <a:latin typeface="Calibri" pitchFamily="34" charset="0"/>
                <a:cs typeface="Arial" charset="0"/>
              </a:endParaRPr>
            </a:p>
          </p:txBody>
        </p:sp>
        <p:sp>
          <p:nvSpPr>
            <p:cNvPr id="3"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Requisitos candidatos</a:t>
              </a:r>
            </a:p>
          </p:txBody>
        </p:sp>
      </p:grpSp>
      <p:grpSp>
        <p:nvGrpSpPr>
          <p:cNvPr id="7" name="17 Grupo"/>
          <p:cNvGrpSpPr>
            <a:grpSpLocks/>
          </p:cNvGrpSpPr>
          <p:nvPr/>
        </p:nvGrpSpPr>
        <p:grpSpPr bwMode="auto">
          <a:xfrm>
            <a:off x="323528" y="3573016"/>
            <a:ext cx="8135937" cy="1656184"/>
            <a:chOff x="619184" y="333726"/>
            <a:chExt cx="8135937" cy="1380761"/>
          </a:xfrm>
        </p:grpSpPr>
        <p:sp>
          <p:nvSpPr>
            <p:cNvPr id="16" name="15 Rectángulo redondeado"/>
            <p:cNvSpPr/>
            <p:nvPr/>
          </p:nvSpPr>
          <p:spPr bwMode="auto">
            <a:xfrm>
              <a:off x="619184" y="753957"/>
              <a:ext cx="8135937" cy="960530"/>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Formulario normalizado de solicitud</a:t>
              </a:r>
              <a:endParaRPr lang="es-ES" sz="1600" dirty="0" smtClean="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Memoria</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Documento acreditativo de admisión/</a:t>
              </a:r>
              <a:r>
                <a:rPr lang="es-ES_tradnl" sz="1600" dirty="0" err="1" smtClean="0">
                  <a:solidFill>
                    <a:schemeClr val="tx1"/>
                  </a:solidFill>
                  <a:latin typeface="Calibri" pitchFamily="34" charset="0"/>
                  <a:cs typeface="Arial" charset="0"/>
                </a:rPr>
                <a:t>preadmisión</a:t>
              </a:r>
              <a:r>
                <a:rPr lang="es-ES_tradnl" sz="1600" dirty="0" smtClean="0">
                  <a:solidFill>
                    <a:schemeClr val="tx1"/>
                  </a:solidFill>
                  <a:latin typeface="Calibri" pitchFamily="34" charset="0"/>
                  <a:cs typeface="Arial" charset="0"/>
                </a:rPr>
                <a:t> programa doctorado</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Certificado académico (licenciatura, ingeniería, grado y en su caso máster)</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CVA-ISCIII </a:t>
              </a:r>
              <a:r>
                <a:rPr lang="es-ES_tradnl" sz="1600" dirty="0">
                  <a:solidFill>
                    <a:schemeClr val="tx1"/>
                  </a:solidFill>
                  <a:latin typeface="Calibri" pitchFamily="34" charset="0"/>
                  <a:cs typeface="Arial" charset="0"/>
                </a:rPr>
                <a:t>del Jefe de grupo y del candidato en modelo </a:t>
              </a:r>
              <a:r>
                <a:rPr lang="es-ES_tradnl" sz="1600" dirty="0" err="1">
                  <a:solidFill>
                    <a:schemeClr val="tx1"/>
                  </a:solidFill>
                  <a:latin typeface="Calibri" pitchFamily="34" charset="0"/>
                  <a:cs typeface="Arial" charset="0"/>
                </a:rPr>
                <a:t>mormalizado</a:t>
              </a:r>
              <a:r>
                <a:rPr lang="es-ES_tradnl" sz="1600" dirty="0">
                  <a:solidFill>
                    <a:schemeClr val="tx1"/>
                  </a:solidFill>
                  <a:latin typeface="Calibri" pitchFamily="34" charset="0"/>
                  <a:cs typeface="Arial" charset="0"/>
                </a:rPr>
                <a:t> CVN FECYT</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729540" y="333726"/>
              <a:ext cx="3354779" cy="441722"/>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a:solidFill>
                    <a:srgbClr val="FFFFFF"/>
                  </a:solidFill>
                  <a:latin typeface="Calibri" pitchFamily="34" charset="0"/>
                  <a:cs typeface="Arial" charset="0"/>
                </a:rPr>
                <a:t>Documentación </a:t>
              </a:r>
            </a:p>
          </p:txBody>
        </p:sp>
      </p:grpSp>
      <p:grpSp>
        <p:nvGrpSpPr>
          <p:cNvPr id="8" name="9 Grupo"/>
          <p:cNvGrpSpPr>
            <a:grpSpLocks/>
          </p:cNvGrpSpPr>
          <p:nvPr/>
        </p:nvGrpSpPr>
        <p:grpSpPr bwMode="auto">
          <a:xfrm>
            <a:off x="428625" y="785813"/>
            <a:ext cx="8135938" cy="1657350"/>
            <a:chOff x="467544" y="1064339"/>
            <a:chExt cx="8136904" cy="1427926"/>
          </a:xfrm>
        </p:grpSpPr>
        <p:sp>
          <p:nvSpPr>
            <p:cNvPr id="5" name="4 Rectángulo redondeado"/>
            <p:cNvSpPr/>
            <p:nvPr/>
          </p:nvSpPr>
          <p:spPr>
            <a:xfrm>
              <a:off x="467544" y="1429527"/>
              <a:ext cx="8136904" cy="1062738"/>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4 años; 3er año estancia obligatoria en entidad empresarial (12-24 meses)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Solicitudes: </a:t>
              </a:r>
              <a:r>
                <a:rPr lang="es-ES_tradnl" sz="1600" dirty="0" smtClean="0">
                  <a:solidFill>
                    <a:schemeClr val="tx1"/>
                  </a:solidFill>
                  <a:latin typeface="Calibri" pitchFamily="34" charset="0"/>
                  <a:cs typeface="Arial" charset="0"/>
                </a:rPr>
                <a:t>3 </a:t>
              </a:r>
              <a:r>
                <a:rPr lang="es-ES_tradnl" sz="1600" dirty="0">
                  <a:solidFill>
                    <a:schemeClr val="tx1"/>
                  </a:solidFill>
                  <a:latin typeface="Calibri" pitchFamily="34" charset="0"/>
                  <a:cs typeface="Arial" charset="0"/>
                </a:rPr>
                <a:t>/ Concesiones: </a:t>
              </a:r>
              <a:r>
                <a:rPr lang="es-ES_tradnl" sz="1600" dirty="0" smtClean="0">
                  <a:solidFill>
                    <a:schemeClr val="tx1"/>
                  </a:solidFill>
                  <a:latin typeface="Calibri" pitchFamily="34" charset="0"/>
                  <a:cs typeface="Arial" charset="0"/>
                </a:rPr>
                <a:t>2</a:t>
              </a: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Financiación 1er. Y 2º año 20.600€/año, 3º </a:t>
              </a:r>
              <a:r>
                <a:rPr lang="es-ES_tradnl" sz="1600" dirty="0" smtClean="0">
                  <a:solidFill>
                    <a:schemeClr val="tx1"/>
                  </a:solidFill>
                  <a:latin typeface="Calibri" pitchFamily="34" charset="0"/>
                  <a:cs typeface="Arial" charset="0"/>
                </a:rPr>
                <a:t>21.800</a:t>
              </a:r>
              <a:r>
                <a:rPr lang="es-ES_tradnl" sz="1600" dirty="0">
                  <a:solidFill>
                    <a:schemeClr val="tx1"/>
                  </a:solidFill>
                  <a:latin typeface="Calibri" pitchFamily="34" charset="0"/>
                  <a:cs typeface="Arial" charset="0"/>
                </a:rPr>
                <a:t>€/año y 4º 26.900€/año excluida </a:t>
              </a:r>
              <a:r>
                <a:rPr lang="es-ES_tradnl" sz="1600" dirty="0" smtClean="0">
                  <a:solidFill>
                    <a:schemeClr val="tx1"/>
                  </a:solidFill>
                  <a:latin typeface="Calibri" pitchFamily="34" charset="0"/>
                  <a:cs typeface="Arial" charset="0"/>
                </a:rPr>
                <a:t>CPSS</a:t>
              </a:r>
              <a:endParaRPr lang="es-ES_tradnl" sz="1600" dirty="0">
                <a:solidFill>
                  <a:schemeClr val="tx1"/>
                </a:solidFill>
                <a:latin typeface="Calibri" pitchFamily="34" charset="0"/>
                <a:cs typeface="Arial" charset="0"/>
              </a:endParaRP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Características</a:t>
              </a:r>
            </a:p>
          </p:txBody>
        </p:sp>
      </p:grpSp>
      <p:graphicFrame>
        <p:nvGraphicFramePr>
          <p:cNvPr id="13" name="Group 42"/>
          <p:cNvGraphicFramePr>
            <a:graphicFrameLocks noGrp="1"/>
          </p:cNvGraphicFramePr>
          <p:nvPr>
            <p:extLst>
              <p:ext uri="{D42A27DB-BD31-4B8C-83A1-F6EECF244321}">
                <p14:modId xmlns:p14="http://schemas.microsoft.com/office/powerpoint/2010/main" val="70046879"/>
              </p:ext>
            </p:extLst>
          </p:nvPr>
        </p:nvGraphicFramePr>
        <p:xfrm>
          <a:off x="571500" y="5357813"/>
          <a:ext cx="7672416" cy="742950"/>
        </p:xfrm>
        <a:graphic>
          <a:graphicData uri="http://schemas.openxmlformats.org/drawingml/2006/table">
            <a:tbl>
              <a:tblPr/>
              <a:tblGrid>
                <a:gridCol w="2557472"/>
                <a:gridCol w="2557472"/>
                <a:gridCol w="2557472"/>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Expresión interés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smtClean="0">
                          <a:ln>
                            <a:noFill/>
                          </a:ln>
                          <a:solidFill>
                            <a:srgbClr val="FFFFFF"/>
                          </a:solidFill>
                          <a:effectLst/>
                          <a:latin typeface="Calibri" pitchFamily="34" charset="0"/>
                          <a:cs typeface="Arial" charset="0"/>
                        </a:rPr>
                        <a:t>Plazo ISCIII</a:t>
                      </a:r>
                      <a:endParaRPr kumimoji="0" lang="es-ES" sz="18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18 de Febrero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4 de Abril</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6 de Abril</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idx="4294967295"/>
          </p:nvPr>
        </p:nvSpPr>
        <p:spPr>
          <a:xfrm>
            <a:off x="539750" y="188913"/>
            <a:ext cx="8293100" cy="825500"/>
          </a:xfrm>
        </p:spPr>
        <p:txBody>
          <a:bodyPr/>
          <a:lstStyle/>
          <a:p>
            <a:pPr eaLnBrk="1" hangingPunct="1"/>
            <a:r>
              <a:rPr lang="es-ES" sz="2400" smtClean="0"/>
              <a:t>Contratos Río Hortega</a:t>
            </a:r>
            <a:endParaRPr lang="es-ES" sz="1800" smtClean="0"/>
          </a:p>
        </p:txBody>
      </p:sp>
      <p:grpSp>
        <p:nvGrpSpPr>
          <p:cNvPr id="11267" name="9 Grupo"/>
          <p:cNvGrpSpPr>
            <a:grpSpLocks/>
          </p:cNvGrpSpPr>
          <p:nvPr/>
        </p:nvGrpSpPr>
        <p:grpSpPr bwMode="auto">
          <a:xfrm>
            <a:off x="251520" y="2420889"/>
            <a:ext cx="8135938" cy="1296144"/>
            <a:chOff x="467544" y="1064339"/>
            <a:chExt cx="8136904" cy="1427926"/>
          </a:xfrm>
        </p:grpSpPr>
        <p:sp>
          <p:nvSpPr>
            <p:cNvPr id="2" name="4 Rectángulo redondeado"/>
            <p:cNvSpPr/>
            <p:nvPr/>
          </p:nvSpPr>
          <p:spPr>
            <a:xfrm>
              <a:off x="467544" y="1430432"/>
              <a:ext cx="8136904" cy="1061833"/>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sz="1600" dirty="0">
                  <a:solidFill>
                    <a:schemeClr val="tx1"/>
                  </a:solidFill>
                  <a:latin typeface="Calibri" pitchFamily="34" charset="0"/>
                  <a:cs typeface="Arial" charset="0"/>
                </a:rPr>
                <a:t>Estar posesión Título Especialidad </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Finalizado el programa de FSE durante </a:t>
              </a:r>
              <a:r>
                <a:rPr lang="es-ES_tradnl" sz="1600" dirty="0" smtClean="0">
                  <a:solidFill>
                    <a:schemeClr val="tx1"/>
                  </a:solidFill>
                  <a:latin typeface="Calibri" pitchFamily="34" charset="0"/>
                  <a:cs typeface="Arial" charset="0"/>
                </a:rPr>
                <a:t>2017 </a:t>
              </a:r>
              <a:r>
                <a:rPr lang="es-ES_tradnl" sz="1600" dirty="0">
                  <a:solidFill>
                    <a:schemeClr val="tx1"/>
                  </a:solidFill>
                  <a:latin typeface="Calibri" pitchFamily="34" charset="0"/>
                  <a:cs typeface="Arial" charset="0"/>
                </a:rPr>
                <a:t>o </a:t>
              </a:r>
              <a:r>
                <a:rPr lang="es-ES_tradnl" sz="1600" dirty="0" smtClean="0">
                  <a:solidFill>
                    <a:schemeClr val="tx1"/>
                  </a:solidFill>
                  <a:latin typeface="Calibri" pitchFamily="34" charset="0"/>
                  <a:cs typeface="Arial" charset="0"/>
                </a:rPr>
                <a:t>posterior</a:t>
              </a: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No haber disfrutado otro contrato Río </a:t>
              </a:r>
              <a:r>
                <a:rPr lang="es-ES_tradnl" sz="1600" dirty="0" err="1">
                  <a:solidFill>
                    <a:schemeClr val="tx1"/>
                  </a:solidFill>
                  <a:latin typeface="Calibri" pitchFamily="34" charset="0"/>
                  <a:cs typeface="Arial" charset="0"/>
                </a:rPr>
                <a:t>Hortega</a:t>
              </a:r>
              <a:r>
                <a:rPr lang="es-ES_tradnl" sz="1600" dirty="0">
                  <a:solidFill>
                    <a:schemeClr val="tx1"/>
                  </a:solidFill>
                  <a:latin typeface="Calibri" pitchFamily="34" charset="0"/>
                  <a:cs typeface="Arial" charset="0"/>
                </a:rPr>
                <a:t> previamente</a:t>
              </a:r>
              <a:endParaRPr lang="es-ES" sz="1600" dirty="0">
                <a:solidFill>
                  <a:schemeClr val="tx1"/>
                </a:solidFill>
                <a:latin typeface="Calibri" pitchFamily="34" charset="0"/>
                <a:cs typeface="Arial" charset="0"/>
              </a:endParaRPr>
            </a:p>
          </p:txBody>
        </p:sp>
        <p:sp>
          <p:nvSpPr>
            <p:cNvPr id="3"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Requisitos candidatos</a:t>
              </a:r>
            </a:p>
          </p:txBody>
        </p:sp>
      </p:grpSp>
      <p:grpSp>
        <p:nvGrpSpPr>
          <p:cNvPr id="11268" name="17 Grupo"/>
          <p:cNvGrpSpPr>
            <a:grpSpLocks/>
          </p:cNvGrpSpPr>
          <p:nvPr/>
        </p:nvGrpSpPr>
        <p:grpSpPr bwMode="auto">
          <a:xfrm>
            <a:off x="179512" y="3789041"/>
            <a:ext cx="8135937" cy="1512166"/>
            <a:chOff x="619184" y="772696"/>
            <a:chExt cx="8135937" cy="941791"/>
          </a:xfrm>
        </p:grpSpPr>
        <p:sp>
          <p:nvSpPr>
            <p:cNvPr id="16" name="15 Rectángulo redondeado"/>
            <p:cNvSpPr/>
            <p:nvPr/>
          </p:nvSpPr>
          <p:spPr bwMode="auto">
            <a:xfrm>
              <a:off x="619184" y="1008062"/>
              <a:ext cx="8135937" cy="706425"/>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Formulario normalizado de solicitud</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Memoria de la propuesta</a:t>
              </a:r>
              <a:endParaRPr lang="es-ES" sz="1600" dirty="0" smtClean="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Carta de apoyo del Jefe de Servicio y Representante Legal del HULP modelo normalizado</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CVA-ISCIII </a:t>
              </a:r>
              <a:r>
                <a:rPr lang="es-ES_tradnl" sz="1600" dirty="0">
                  <a:solidFill>
                    <a:schemeClr val="tx1"/>
                  </a:solidFill>
                  <a:latin typeface="Calibri" pitchFamily="34" charset="0"/>
                  <a:cs typeface="Arial" charset="0"/>
                </a:rPr>
                <a:t>del Jefe de grupo y del candidato en modelo normalizado CVN FECYT</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828310" y="772696"/>
              <a:ext cx="3354779" cy="224236"/>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a:solidFill>
                    <a:srgbClr val="FFFFFF"/>
                  </a:solidFill>
                  <a:latin typeface="Calibri" pitchFamily="34" charset="0"/>
                  <a:cs typeface="Arial" charset="0"/>
                </a:rPr>
                <a:t>Documentación </a:t>
              </a:r>
            </a:p>
          </p:txBody>
        </p:sp>
      </p:grpSp>
      <p:grpSp>
        <p:nvGrpSpPr>
          <p:cNvPr id="11269" name="9 Grupo"/>
          <p:cNvGrpSpPr>
            <a:grpSpLocks/>
          </p:cNvGrpSpPr>
          <p:nvPr/>
        </p:nvGrpSpPr>
        <p:grpSpPr bwMode="auto">
          <a:xfrm>
            <a:off x="323528" y="764704"/>
            <a:ext cx="8135938" cy="1584325"/>
            <a:chOff x="467544" y="1064339"/>
            <a:chExt cx="8136904" cy="1427926"/>
          </a:xfrm>
        </p:grpSpPr>
        <p:sp>
          <p:nvSpPr>
            <p:cNvPr id="5" name="4 Rectángulo redondeado"/>
            <p:cNvSpPr/>
            <p:nvPr/>
          </p:nvSpPr>
          <p:spPr>
            <a:xfrm>
              <a:off x="467544" y="1430621"/>
              <a:ext cx="8136904" cy="1061644"/>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2 años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Financiación 20.600€</a:t>
              </a:r>
              <a:r>
                <a:rPr lang="es-ES_tradnl" sz="1600" dirty="0" smtClean="0">
                  <a:solidFill>
                    <a:schemeClr val="tx1"/>
                  </a:solidFill>
                  <a:latin typeface="Calibri" pitchFamily="34" charset="0"/>
                  <a:cs typeface="Arial" charset="0"/>
                </a:rPr>
                <a:t>/1er.año y 21.800€/2ºaño </a:t>
              </a:r>
              <a:r>
                <a:rPr lang="es-ES_tradnl" sz="1600" dirty="0">
                  <a:solidFill>
                    <a:schemeClr val="tx1"/>
                  </a:solidFill>
                  <a:latin typeface="Calibri" pitchFamily="34" charset="0"/>
                  <a:cs typeface="Arial" charset="0"/>
                </a:rPr>
                <a:t>para EIR y </a:t>
              </a:r>
              <a:r>
                <a:rPr lang="es-ES_tradnl" sz="1600" dirty="0" smtClean="0">
                  <a:solidFill>
                    <a:schemeClr val="tx1"/>
                  </a:solidFill>
                  <a:latin typeface="Calibri" pitchFamily="34" charset="0"/>
                  <a:cs typeface="Arial" charset="0"/>
                </a:rPr>
                <a:t>30.000 </a:t>
              </a:r>
              <a:r>
                <a:rPr lang="es-ES_tradnl" sz="1600" dirty="0">
                  <a:solidFill>
                    <a:schemeClr val="tx1"/>
                  </a:solidFill>
                  <a:latin typeface="Calibri" pitchFamily="34" charset="0"/>
                  <a:cs typeface="Arial" charset="0"/>
                </a:rPr>
                <a:t>€</a:t>
              </a:r>
              <a:r>
                <a:rPr lang="es-ES_tradnl" sz="1600" dirty="0" smtClean="0">
                  <a:solidFill>
                    <a:schemeClr val="tx1"/>
                  </a:solidFill>
                  <a:latin typeface="Calibri" pitchFamily="34" charset="0"/>
                  <a:cs typeface="Arial" charset="0"/>
                </a:rPr>
                <a:t>/1er.año y 35.000€/2º año </a:t>
              </a:r>
              <a:r>
                <a:rPr lang="es-ES_tradnl" sz="1600" dirty="0">
                  <a:solidFill>
                    <a:schemeClr val="tx1"/>
                  </a:solidFill>
                  <a:latin typeface="Calibri" pitchFamily="34" charset="0"/>
                  <a:cs typeface="Arial" charset="0"/>
                </a:rPr>
                <a:t>resto, excluida CPSS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Solicitudes: </a:t>
              </a:r>
              <a:r>
                <a:rPr lang="es-ES_tradnl" sz="1600" dirty="0" smtClean="0">
                  <a:solidFill>
                    <a:schemeClr val="tx1"/>
                  </a:solidFill>
                  <a:latin typeface="Calibri" pitchFamily="34" charset="0"/>
                  <a:cs typeface="Arial" charset="0"/>
                </a:rPr>
                <a:t>14 </a:t>
              </a:r>
              <a:r>
                <a:rPr lang="es-ES_tradnl" sz="1600" dirty="0">
                  <a:solidFill>
                    <a:schemeClr val="tx1"/>
                  </a:solidFill>
                  <a:latin typeface="Calibri" pitchFamily="34" charset="0"/>
                  <a:cs typeface="Arial" charset="0"/>
                </a:rPr>
                <a:t>/ Concesiones: </a:t>
              </a:r>
              <a:r>
                <a:rPr lang="es-ES_tradnl" sz="1600" dirty="0" smtClean="0">
                  <a:solidFill>
                    <a:schemeClr val="tx1"/>
                  </a:solidFill>
                  <a:latin typeface="Calibri" pitchFamily="34" charset="0"/>
                  <a:cs typeface="Arial" charset="0"/>
                </a:rPr>
                <a:t>8</a:t>
              </a:r>
              <a:endParaRPr lang="es-ES_tradnl" sz="1600" dirty="0">
                <a:solidFill>
                  <a:schemeClr val="tx1"/>
                </a:solidFill>
                <a:latin typeface="Calibri" pitchFamily="34" charset="0"/>
                <a:cs typeface="Arial" charset="0"/>
              </a:endParaRP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Características</a:t>
              </a:r>
            </a:p>
          </p:txBody>
        </p:sp>
      </p:grpSp>
      <p:graphicFrame>
        <p:nvGraphicFramePr>
          <p:cNvPr id="13" name="Group 42"/>
          <p:cNvGraphicFramePr>
            <a:graphicFrameLocks noGrp="1"/>
          </p:cNvGraphicFramePr>
          <p:nvPr>
            <p:extLst>
              <p:ext uri="{D42A27DB-BD31-4B8C-83A1-F6EECF244321}">
                <p14:modId xmlns:p14="http://schemas.microsoft.com/office/powerpoint/2010/main" val="1308968474"/>
              </p:ext>
            </p:extLst>
          </p:nvPr>
        </p:nvGraphicFramePr>
        <p:xfrm>
          <a:off x="571500" y="5357813"/>
          <a:ext cx="7672416" cy="742950"/>
        </p:xfrm>
        <a:graphic>
          <a:graphicData uri="http://schemas.openxmlformats.org/drawingml/2006/table">
            <a:tbl>
              <a:tblPr/>
              <a:tblGrid>
                <a:gridCol w="2557472"/>
                <a:gridCol w="2557472"/>
                <a:gridCol w="2557472"/>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Expresión interés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FFFFFF"/>
                          </a:solidFill>
                          <a:effectLst/>
                          <a:latin typeface="Calibri" pitchFamily="34" charset="0"/>
                          <a:cs typeface="Arial" charset="0"/>
                        </a:rPr>
                        <a:t>Plazo ISCIII</a:t>
                      </a:r>
                      <a:endParaRPr kumimoji="0" lang="es-ES" sz="1800" b="1" i="0" u="none" strike="noStrike" cap="none" normalizeH="0" baseline="0" dirty="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18 de Febrero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25 de Marzo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29 de Marzo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idx="4294967295"/>
          </p:nvPr>
        </p:nvSpPr>
        <p:spPr>
          <a:xfrm>
            <a:off x="539750" y="188913"/>
            <a:ext cx="8293100" cy="825500"/>
          </a:xfrm>
        </p:spPr>
        <p:txBody>
          <a:bodyPr/>
          <a:lstStyle/>
          <a:p>
            <a:pPr eaLnBrk="1" hangingPunct="1"/>
            <a:r>
              <a:rPr lang="es-ES_tradnl" sz="2400" smtClean="0"/>
              <a:t>Contratos Sara Borrell</a:t>
            </a:r>
            <a:endParaRPr lang="es-ES" sz="1800" smtClean="0"/>
          </a:p>
        </p:txBody>
      </p:sp>
      <p:grpSp>
        <p:nvGrpSpPr>
          <p:cNvPr id="13315" name="9 Grupo"/>
          <p:cNvGrpSpPr>
            <a:grpSpLocks/>
          </p:cNvGrpSpPr>
          <p:nvPr/>
        </p:nvGrpSpPr>
        <p:grpSpPr bwMode="auto">
          <a:xfrm>
            <a:off x="251520" y="2420887"/>
            <a:ext cx="8135937" cy="1656184"/>
            <a:chOff x="467544" y="999433"/>
            <a:chExt cx="8136904" cy="1492832"/>
          </a:xfrm>
        </p:grpSpPr>
        <p:sp>
          <p:nvSpPr>
            <p:cNvPr id="2" name="4 Rectángulo redondeado"/>
            <p:cNvSpPr/>
            <p:nvPr/>
          </p:nvSpPr>
          <p:spPr>
            <a:xfrm>
              <a:off x="467544" y="1430432"/>
              <a:ext cx="8136904" cy="1061833"/>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sz="1600" dirty="0">
                  <a:solidFill>
                    <a:schemeClr val="tx1"/>
                  </a:solidFill>
                  <a:latin typeface="Calibri" pitchFamily="34" charset="0"/>
                  <a:cs typeface="Arial" charset="0"/>
                </a:rPr>
                <a:t>Doctor, con tesis doctoral posterior a </a:t>
              </a:r>
              <a:r>
                <a:rPr lang="es-ES" sz="1600" dirty="0" smtClean="0">
                  <a:solidFill>
                    <a:schemeClr val="tx1"/>
                  </a:solidFill>
                  <a:latin typeface="Calibri" pitchFamily="34" charset="0"/>
                  <a:cs typeface="Arial" charset="0"/>
                </a:rPr>
                <a:t>1/1/2018</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No contrato Sara Borrell previo</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Centro solicitante debe ser distinto al de realización de la tesis </a:t>
              </a:r>
              <a:r>
                <a:rPr lang="es-ES_tradnl" sz="1600" dirty="0" smtClean="0">
                  <a:solidFill>
                    <a:schemeClr val="tx1"/>
                  </a:solidFill>
                  <a:latin typeface="Calibri" pitchFamily="34" charset="0"/>
                  <a:cs typeface="Arial" charset="0"/>
                </a:rPr>
                <a:t>doctoral </a:t>
              </a:r>
              <a:r>
                <a:rPr lang="es-ES_tradnl" sz="1600" b="1" dirty="0" smtClean="0">
                  <a:solidFill>
                    <a:schemeClr val="tx1"/>
                  </a:solidFill>
                  <a:latin typeface="Calibri" pitchFamily="34" charset="0"/>
                  <a:cs typeface="Arial" charset="0"/>
                </a:rPr>
                <a:t>excepto estancia posdoctoral en el extranjero de al menos 1 año</a:t>
              </a:r>
              <a:endParaRPr lang="es-ES_tradnl" sz="1600" b="1"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Jefe de Grupo no puede tener otro Contrato Sara Borrell </a:t>
              </a:r>
              <a:r>
                <a:rPr lang="es-ES_tradnl" sz="1600" dirty="0" smtClean="0">
                  <a:solidFill>
                    <a:schemeClr val="tx1"/>
                  </a:solidFill>
                  <a:latin typeface="Calibri" pitchFamily="34" charset="0"/>
                  <a:cs typeface="Arial" charset="0"/>
                </a:rPr>
                <a:t>activo</a:t>
              </a:r>
              <a:endParaRPr lang="es-ES" sz="1600" dirty="0">
                <a:solidFill>
                  <a:schemeClr val="tx1"/>
                </a:solidFill>
                <a:latin typeface="Calibri" pitchFamily="34" charset="0"/>
                <a:cs typeface="Arial" charset="0"/>
              </a:endParaRPr>
            </a:p>
          </p:txBody>
        </p:sp>
        <p:sp>
          <p:nvSpPr>
            <p:cNvPr id="3" name="5 Rectángulo redondeado"/>
            <p:cNvSpPr/>
            <p:nvPr/>
          </p:nvSpPr>
          <p:spPr>
            <a:xfrm>
              <a:off x="683594" y="999433"/>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Requisitos candidatos</a:t>
              </a:r>
            </a:p>
          </p:txBody>
        </p:sp>
      </p:grpSp>
      <p:grpSp>
        <p:nvGrpSpPr>
          <p:cNvPr id="13316" name="17 Grupo"/>
          <p:cNvGrpSpPr>
            <a:grpSpLocks/>
          </p:cNvGrpSpPr>
          <p:nvPr/>
        </p:nvGrpSpPr>
        <p:grpSpPr bwMode="auto">
          <a:xfrm>
            <a:off x="214313" y="4149082"/>
            <a:ext cx="8135937" cy="1224135"/>
            <a:chOff x="619184" y="828527"/>
            <a:chExt cx="8135937" cy="885960"/>
          </a:xfrm>
        </p:grpSpPr>
        <p:sp>
          <p:nvSpPr>
            <p:cNvPr id="16" name="15 Rectángulo redondeado"/>
            <p:cNvSpPr/>
            <p:nvPr/>
          </p:nvSpPr>
          <p:spPr bwMode="auto">
            <a:xfrm>
              <a:off x="619184" y="1142406"/>
              <a:ext cx="8135937" cy="572081"/>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Memoria de la propuesta</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Título de Doctor</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CVA-ISCIII del Jefe de Grupo y del </a:t>
              </a:r>
              <a:r>
                <a:rPr lang="es-ES_tradnl" sz="1600" dirty="0">
                  <a:solidFill>
                    <a:schemeClr val="tx1"/>
                  </a:solidFill>
                  <a:latin typeface="Calibri" pitchFamily="34" charset="0"/>
                  <a:cs typeface="Arial" charset="0"/>
                </a:rPr>
                <a:t>candidato en modelo normalizado CVN FECYT</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828310" y="828527"/>
              <a:ext cx="3354779" cy="312692"/>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a:solidFill>
                    <a:srgbClr val="FFFFFF"/>
                  </a:solidFill>
                  <a:latin typeface="Calibri" pitchFamily="34" charset="0"/>
                  <a:cs typeface="Arial" charset="0"/>
                </a:rPr>
                <a:t>Documentación </a:t>
              </a:r>
            </a:p>
          </p:txBody>
        </p:sp>
      </p:grpSp>
      <p:grpSp>
        <p:nvGrpSpPr>
          <p:cNvPr id="13317" name="9 Grupo"/>
          <p:cNvGrpSpPr>
            <a:grpSpLocks/>
          </p:cNvGrpSpPr>
          <p:nvPr/>
        </p:nvGrpSpPr>
        <p:grpSpPr bwMode="auto">
          <a:xfrm>
            <a:off x="251520" y="764704"/>
            <a:ext cx="8135938" cy="1584325"/>
            <a:chOff x="467544" y="1064339"/>
            <a:chExt cx="8136904" cy="1427926"/>
          </a:xfrm>
        </p:grpSpPr>
        <p:sp>
          <p:nvSpPr>
            <p:cNvPr id="5" name="4 Rectángulo redondeado"/>
            <p:cNvSpPr/>
            <p:nvPr/>
          </p:nvSpPr>
          <p:spPr>
            <a:xfrm>
              <a:off x="467544" y="1430621"/>
              <a:ext cx="8136904" cy="1061644"/>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3 años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Financiación </a:t>
              </a:r>
              <a:r>
                <a:rPr lang="es-ES_tradnl" sz="1600" dirty="0" smtClean="0">
                  <a:solidFill>
                    <a:schemeClr val="tx1"/>
                  </a:solidFill>
                  <a:latin typeface="Calibri" pitchFamily="34" charset="0"/>
                  <a:cs typeface="Arial" charset="0"/>
                </a:rPr>
                <a:t>1er. Y 2º año 30.000 </a:t>
              </a:r>
              <a:r>
                <a:rPr lang="es-ES_tradnl" sz="1600" dirty="0">
                  <a:solidFill>
                    <a:schemeClr val="tx1"/>
                  </a:solidFill>
                  <a:latin typeface="Calibri" pitchFamily="34" charset="0"/>
                  <a:cs typeface="Arial" charset="0"/>
                </a:rPr>
                <a:t>€/</a:t>
              </a:r>
              <a:r>
                <a:rPr lang="es-ES_tradnl" sz="1600" dirty="0" smtClean="0">
                  <a:solidFill>
                    <a:schemeClr val="tx1"/>
                  </a:solidFill>
                  <a:latin typeface="Calibri" pitchFamily="34" charset="0"/>
                  <a:cs typeface="Arial" charset="0"/>
                </a:rPr>
                <a:t>año y 3º 35.000€/año, </a:t>
              </a:r>
              <a:r>
                <a:rPr lang="es-ES_tradnl" sz="1600" dirty="0">
                  <a:solidFill>
                    <a:schemeClr val="tx1"/>
                  </a:solidFill>
                  <a:latin typeface="Calibri" pitchFamily="34" charset="0"/>
                  <a:cs typeface="Arial" charset="0"/>
                </a:rPr>
                <a:t>excluida CPSS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Solicitudes: 10 / Concesiones: </a:t>
              </a:r>
              <a:r>
                <a:rPr lang="es-ES_tradnl" sz="1600" dirty="0" smtClean="0">
                  <a:solidFill>
                    <a:schemeClr val="tx1"/>
                  </a:solidFill>
                  <a:latin typeface="Calibri" pitchFamily="34" charset="0"/>
                  <a:cs typeface="Arial" charset="0"/>
                </a:rPr>
                <a:t>5</a:t>
              </a:r>
              <a:endParaRPr lang="es-ES_tradnl" sz="1600" dirty="0">
                <a:solidFill>
                  <a:schemeClr val="tx1"/>
                </a:solidFill>
                <a:latin typeface="Calibri" pitchFamily="34" charset="0"/>
                <a:cs typeface="Arial" charset="0"/>
              </a:endParaRP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Características</a:t>
              </a:r>
            </a:p>
          </p:txBody>
        </p:sp>
      </p:grpSp>
      <p:graphicFrame>
        <p:nvGraphicFramePr>
          <p:cNvPr id="53277" name="Group 29"/>
          <p:cNvGraphicFramePr>
            <a:graphicFrameLocks noGrp="1"/>
          </p:cNvGraphicFramePr>
          <p:nvPr>
            <p:extLst>
              <p:ext uri="{D42A27DB-BD31-4B8C-83A1-F6EECF244321}">
                <p14:modId xmlns:p14="http://schemas.microsoft.com/office/powerpoint/2010/main" val="2866424847"/>
              </p:ext>
            </p:extLst>
          </p:nvPr>
        </p:nvGraphicFramePr>
        <p:xfrm>
          <a:off x="857250" y="5357813"/>
          <a:ext cx="6715125" cy="742950"/>
        </p:xfrm>
        <a:graphic>
          <a:graphicData uri="http://schemas.openxmlformats.org/drawingml/2006/table">
            <a:tbl>
              <a:tblPr/>
              <a:tblGrid>
                <a:gridCol w="2238375"/>
                <a:gridCol w="2238375"/>
                <a:gridCol w="2238375"/>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Expresión interés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smtClean="0">
                          <a:ln>
                            <a:noFill/>
                          </a:ln>
                          <a:solidFill>
                            <a:srgbClr val="FFFFFF"/>
                          </a:solidFill>
                          <a:effectLst/>
                          <a:latin typeface="Calibri" pitchFamily="34" charset="0"/>
                          <a:cs typeface="Arial" charset="0"/>
                        </a:rPr>
                        <a:t>Plazo ISCIII</a:t>
                      </a:r>
                      <a:endParaRPr kumimoji="0" lang="es-ES" sz="18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18 de Febrero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25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29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idx="4294967295"/>
          </p:nvPr>
        </p:nvSpPr>
        <p:spPr>
          <a:xfrm>
            <a:off x="539750" y="188913"/>
            <a:ext cx="8293100" cy="825500"/>
          </a:xfrm>
        </p:spPr>
        <p:txBody>
          <a:bodyPr/>
          <a:lstStyle/>
          <a:p>
            <a:pPr eaLnBrk="1" hangingPunct="1"/>
            <a:r>
              <a:rPr lang="es-ES_tradnl" sz="2400" smtClean="0"/>
              <a:t>Contratos Juan Rodés</a:t>
            </a:r>
            <a:endParaRPr lang="es-ES" sz="1800" smtClean="0"/>
          </a:p>
        </p:txBody>
      </p:sp>
      <p:grpSp>
        <p:nvGrpSpPr>
          <p:cNvPr id="14339" name="9 Grupo"/>
          <p:cNvGrpSpPr>
            <a:grpSpLocks/>
          </p:cNvGrpSpPr>
          <p:nvPr/>
        </p:nvGrpSpPr>
        <p:grpSpPr bwMode="auto">
          <a:xfrm>
            <a:off x="357188" y="2571750"/>
            <a:ext cx="8135937" cy="929258"/>
            <a:chOff x="467544" y="1064338"/>
            <a:chExt cx="8136904" cy="1160904"/>
          </a:xfrm>
        </p:grpSpPr>
        <p:sp>
          <p:nvSpPr>
            <p:cNvPr id="2" name="4 Rectángulo redondeado"/>
            <p:cNvSpPr/>
            <p:nvPr/>
          </p:nvSpPr>
          <p:spPr>
            <a:xfrm>
              <a:off x="467544" y="1431237"/>
              <a:ext cx="8136904" cy="794005"/>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 Título de Doctor y haber </a:t>
              </a:r>
              <a:r>
                <a:rPr lang="es-ES" sz="1600" dirty="0">
                  <a:solidFill>
                    <a:schemeClr val="tx1"/>
                  </a:solidFill>
                  <a:latin typeface="Calibri" pitchFamily="34" charset="0"/>
                  <a:cs typeface="Arial" charset="0"/>
                </a:rPr>
                <a:t>finalizado Río </a:t>
              </a:r>
              <a:r>
                <a:rPr lang="es-ES" sz="1600" dirty="0" err="1">
                  <a:solidFill>
                    <a:schemeClr val="tx1"/>
                  </a:solidFill>
                  <a:latin typeface="Calibri" pitchFamily="34" charset="0"/>
                  <a:cs typeface="Arial" charset="0"/>
                </a:rPr>
                <a:t>Hortega</a:t>
              </a:r>
              <a:endParaRPr lang="es-ES" sz="1600" dirty="0">
                <a:solidFill>
                  <a:schemeClr val="tx1"/>
                </a:solidFill>
                <a:latin typeface="Calibri" pitchFamily="34" charset="0"/>
                <a:cs typeface="Arial" charset="0"/>
              </a:endParaRPr>
            </a:p>
          </p:txBody>
        </p:sp>
        <p:sp>
          <p:nvSpPr>
            <p:cNvPr id="3" name="5 Rectángulo redondeado"/>
            <p:cNvSpPr/>
            <p:nvPr/>
          </p:nvSpPr>
          <p:spPr>
            <a:xfrm>
              <a:off x="681883" y="1064338"/>
              <a:ext cx="3355178" cy="535471"/>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dirty="0">
                  <a:solidFill>
                    <a:srgbClr val="FFFFFF"/>
                  </a:solidFill>
                  <a:latin typeface="Calibri" pitchFamily="34" charset="0"/>
                  <a:cs typeface="Arial" charset="0"/>
                </a:rPr>
                <a:t>Requisitos candidatos</a:t>
              </a:r>
            </a:p>
          </p:txBody>
        </p:sp>
      </p:grpSp>
      <p:grpSp>
        <p:nvGrpSpPr>
          <p:cNvPr id="14340" name="17 Grupo"/>
          <p:cNvGrpSpPr>
            <a:grpSpLocks/>
          </p:cNvGrpSpPr>
          <p:nvPr/>
        </p:nvGrpSpPr>
        <p:grpSpPr bwMode="auto">
          <a:xfrm>
            <a:off x="323528" y="3717032"/>
            <a:ext cx="8135938" cy="1440160"/>
            <a:chOff x="619184" y="817542"/>
            <a:chExt cx="8135937" cy="896945"/>
          </a:xfrm>
        </p:grpSpPr>
        <p:sp>
          <p:nvSpPr>
            <p:cNvPr id="16" name="15 Rectángulo redondeado"/>
            <p:cNvSpPr/>
            <p:nvPr/>
          </p:nvSpPr>
          <p:spPr bwMode="auto">
            <a:xfrm>
              <a:off x="619184" y="1142407"/>
              <a:ext cx="8135937" cy="572080"/>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Memoria de la propuesta</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Título de Doctor</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Carta de apoyo del Jefe de Servicio y Representante Legal HULP</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CVA-ISCIII </a:t>
              </a:r>
              <a:r>
                <a:rPr lang="es-ES_tradnl" sz="1600" dirty="0">
                  <a:solidFill>
                    <a:schemeClr val="tx1"/>
                  </a:solidFill>
                  <a:latin typeface="Calibri" pitchFamily="34" charset="0"/>
                  <a:cs typeface="Arial" charset="0"/>
                </a:rPr>
                <a:t>del candidato en modelo normalizado CVN FECYT</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835208" y="817542"/>
              <a:ext cx="3354779" cy="346976"/>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a:solidFill>
                    <a:srgbClr val="FFFFFF"/>
                  </a:solidFill>
                  <a:latin typeface="Calibri" pitchFamily="34" charset="0"/>
                  <a:cs typeface="Arial" charset="0"/>
                </a:rPr>
                <a:t>Documentación </a:t>
              </a:r>
            </a:p>
          </p:txBody>
        </p:sp>
      </p:grpSp>
      <p:grpSp>
        <p:nvGrpSpPr>
          <p:cNvPr id="14341" name="9 Grupo"/>
          <p:cNvGrpSpPr>
            <a:grpSpLocks/>
          </p:cNvGrpSpPr>
          <p:nvPr/>
        </p:nvGrpSpPr>
        <p:grpSpPr bwMode="auto">
          <a:xfrm>
            <a:off x="357188" y="857250"/>
            <a:ext cx="8135937" cy="1584325"/>
            <a:chOff x="467544" y="1064339"/>
            <a:chExt cx="8136904" cy="1427926"/>
          </a:xfrm>
        </p:grpSpPr>
        <p:sp>
          <p:nvSpPr>
            <p:cNvPr id="5" name="4 Rectángulo redondeado"/>
            <p:cNvSpPr/>
            <p:nvPr/>
          </p:nvSpPr>
          <p:spPr>
            <a:xfrm>
              <a:off x="467544" y="1430621"/>
              <a:ext cx="8136904" cy="1061644"/>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a:t>
              </a:r>
              <a:r>
                <a:rPr lang="es-ES_tradnl" sz="1600" dirty="0" smtClean="0">
                  <a:solidFill>
                    <a:schemeClr val="tx1"/>
                  </a:solidFill>
                  <a:latin typeface="Calibri" pitchFamily="34" charset="0"/>
                  <a:cs typeface="Arial" charset="0"/>
                </a:rPr>
                <a:t>4 </a:t>
              </a:r>
              <a:r>
                <a:rPr lang="es-ES_tradnl" sz="1600" dirty="0">
                  <a:solidFill>
                    <a:schemeClr val="tx1"/>
                  </a:solidFill>
                  <a:latin typeface="Calibri" pitchFamily="34" charset="0"/>
                  <a:cs typeface="Arial" charset="0"/>
                </a:rPr>
                <a:t>años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Financiación 45.000€/año, excluida CPSS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Solicitudes: </a:t>
              </a:r>
              <a:r>
                <a:rPr lang="es-ES_tradnl" sz="1600" dirty="0" smtClean="0">
                  <a:solidFill>
                    <a:schemeClr val="tx1"/>
                  </a:solidFill>
                  <a:latin typeface="Calibri" pitchFamily="34" charset="0"/>
                  <a:cs typeface="Arial" charset="0"/>
                </a:rPr>
                <a:t>5 </a:t>
              </a:r>
              <a:r>
                <a:rPr lang="es-ES_tradnl" sz="1600" dirty="0">
                  <a:solidFill>
                    <a:schemeClr val="tx1"/>
                  </a:solidFill>
                  <a:latin typeface="Calibri" pitchFamily="34" charset="0"/>
                  <a:cs typeface="Arial" charset="0"/>
                </a:rPr>
                <a:t>/ Concesiones: </a:t>
              </a:r>
              <a:r>
                <a:rPr lang="es-ES_tradnl" sz="1600" dirty="0" smtClean="0">
                  <a:solidFill>
                    <a:schemeClr val="tx1"/>
                  </a:solidFill>
                  <a:latin typeface="Calibri" pitchFamily="34" charset="0"/>
                  <a:cs typeface="Arial" charset="0"/>
                </a:rPr>
                <a:t>3</a:t>
              </a:r>
              <a:endParaRPr lang="es-ES_tradnl" sz="1600" dirty="0">
                <a:solidFill>
                  <a:schemeClr val="tx1"/>
                </a:solidFill>
                <a:latin typeface="Calibri" pitchFamily="34" charset="0"/>
                <a:cs typeface="Arial" charset="0"/>
              </a:endParaRP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Características</a:t>
              </a:r>
            </a:p>
          </p:txBody>
        </p:sp>
      </p:grpSp>
      <p:graphicFrame>
        <p:nvGraphicFramePr>
          <p:cNvPr id="54307" name="Group 35"/>
          <p:cNvGraphicFramePr>
            <a:graphicFrameLocks noGrp="1"/>
          </p:cNvGraphicFramePr>
          <p:nvPr>
            <p:extLst>
              <p:ext uri="{D42A27DB-BD31-4B8C-83A1-F6EECF244321}">
                <p14:modId xmlns:p14="http://schemas.microsoft.com/office/powerpoint/2010/main" val="2504901263"/>
              </p:ext>
            </p:extLst>
          </p:nvPr>
        </p:nvGraphicFramePr>
        <p:xfrm>
          <a:off x="1043608" y="5373216"/>
          <a:ext cx="6715125" cy="742950"/>
        </p:xfrm>
        <a:graphic>
          <a:graphicData uri="http://schemas.openxmlformats.org/drawingml/2006/table">
            <a:tbl>
              <a:tblPr/>
              <a:tblGrid>
                <a:gridCol w="2238375"/>
                <a:gridCol w="2238375"/>
                <a:gridCol w="2238375"/>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Expresión interés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smtClean="0">
                          <a:ln>
                            <a:noFill/>
                          </a:ln>
                          <a:solidFill>
                            <a:srgbClr val="FFFFFF"/>
                          </a:solidFill>
                          <a:effectLst/>
                          <a:latin typeface="Calibri" pitchFamily="34" charset="0"/>
                          <a:cs typeface="Arial" charset="0"/>
                        </a:rPr>
                        <a:t>Plazo ISCIII</a:t>
                      </a:r>
                      <a:endParaRPr kumimoji="0" lang="es-ES" sz="18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18 de Febrero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21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23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idx="4294967295"/>
          </p:nvPr>
        </p:nvSpPr>
        <p:spPr>
          <a:xfrm>
            <a:off x="539750" y="188913"/>
            <a:ext cx="8293100" cy="825500"/>
          </a:xfrm>
        </p:spPr>
        <p:txBody>
          <a:bodyPr/>
          <a:lstStyle/>
          <a:p>
            <a:pPr eaLnBrk="1" hangingPunct="1"/>
            <a:r>
              <a:rPr lang="es-ES_tradnl" sz="2400" dirty="0" smtClean="0"/>
              <a:t>Contratos Miguel Servet Tipo I</a:t>
            </a:r>
            <a:endParaRPr lang="es-ES" sz="1800" dirty="0" smtClean="0"/>
          </a:p>
        </p:txBody>
      </p:sp>
      <p:grpSp>
        <p:nvGrpSpPr>
          <p:cNvPr id="14339" name="9 Grupo"/>
          <p:cNvGrpSpPr>
            <a:grpSpLocks/>
          </p:cNvGrpSpPr>
          <p:nvPr/>
        </p:nvGrpSpPr>
        <p:grpSpPr bwMode="auto">
          <a:xfrm>
            <a:off x="357188" y="2571750"/>
            <a:ext cx="8135937" cy="1145282"/>
            <a:chOff x="467544" y="1064338"/>
            <a:chExt cx="8136904" cy="1160904"/>
          </a:xfrm>
        </p:grpSpPr>
        <p:sp>
          <p:nvSpPr>
            <p:cNvPr id="2" name="4 Rectángulo redondeado"/>
            <p:cNvSpPr/>
            <p:nvPr/>
          </p:nvSpPr>
          <p:spPr>
            <a:xfrm>
              <a:off x="467544" y="1431237"/>
              <a:ext cx="8136904" cy="794005"/>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 Título de Doctor entre 2010 y 2017</a:t>
              </a: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Programa Rio </a:t>
              </a:r>
              <a:r>
                <a:rPr lang="es-ES" sz="1600" dirty="0" err="1" smtClean="0">
                  <a:solidFill>
                    <a:schemeClr val="tx1"/>
                  </a:solidFill>
                  <a:latin typeface="Calibri" pitchFamily="34" charset="0"/>
                  <a:cs typeface="Arial" charset="0"/>
                </a:rPr>
                <a:t>Hortega</a:t>
              </a:r>
              <a:r>
                <a:rPr lang="es-ES" sz="1600" dirty="0" smtClean="0">
                  <a:solidFill>
                    <a:schemeClr val="tx1"/>
                  </a:solidFill>
                  <a:latin typeface="Calibri" pitchFamily="34" charset="0"/>
                  <a:cs typeface="Arial" charset="0"/>
                </a:rPr>
                <a:t> o Sara </a:t>
              </a:r>
              <a:r>
                <a:rPr lang="es-ES" sz="1600" dirty="0" err="1" smtClean="0">
                  <a:solidFill>
                    <a:schemeClr val="tx1"/>
                  </a:solidFill>
                  <a:latin typeface="Calibri" pitchFamily="34" charset="0"/>
                  <a:cs typeface="Arial" charset="0"/>
                </a:rPr>
                <a:t>Borrel</a:t>
              </a:r>
              <a:r>
                <a:rPr lang="es-ES" sz="1600" dirty="0" smtClean="0">
                  <a:solidFill>
                    <a:schemeClr val="tx1"/>
                  </a:solidFill>
                  <a:latin typeface="Calibri" pitchFamily="34" charset="0"/>
                  <a:cs typeface="Arial" charset="0"/>
                </a:rPr>
                <a:t> completado o último año</a:t>
              </a:r>
              <a:endParaRPr lang="es-ES" sz="1600" dirty="0">
                <a:solidFill>
                  <a:schemeClr val="tx1"/>
                </a:solidFill>
                <a:latin typeface="Calibri" pitchFamily="34" charset="0"/>
                <a:cs typeface="Arial" charset="0"/>
              </a:endParaRPr>
            </a:p>
          </p:txBody>
        </p:sp>
        <p:sp>
          <p:nvSpPr>
            <p:cNvPr id="3" name="5 Rectángulo redondeado"/>
            <p:cNvSpPr/>
            <p:nvPr/>
          </p:nvSpPr>
          <p:spPr>
            <a:xfrm>
              <a:off x="681883" y="1064338"/>
              <a:ext cx="3355178" cy="535471"/>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dirty="0">
                  <a:solidFill>
                    <a:srgbClr val="FFFFFF"/>
                  </a:solidFill>
                  <a:latin typeface="Calibri" pitchFamily="34" charset="0"/>
                  <a:cs typeface="Arial" charset="0"/>
                </a:rPr>
                <a:t>Requisitos candidatos</a:t>
              </a:r>
            </a:p>
          </p:txBody>
        </p:sp>
      </p:grpSp>
      <p:grpSp>
        <p:nvGrpSpPr>
          <p:cNvPr id="14340" name="17 Grupo"/>
          <p:cNvGrpSpPr>
            <a:grpSpLocks/>
          </p:cNvGrpSpPr>
          <p:nvPr/>
        </p:nvGrpSpPr>
        <p:grpSpPr bwMode="auto">
          <a:xfrm>
            <a:off x="323528" y="3717032"/>
            <a:ext cx="8135938" cy="1440160"/>
            <a:chOff x="619184" y="817542"/>
            <a:chExt cx="8135937" cy="896945"/>
          </a:xfrm>
        </p:grpSpPr>
        <p:sp>
          <p:nvSpPr>
            <p:cNvPr id="16" name="15 Rectángulo redondeado"/>
            <p:cNvSpPr/>
            <p:nvPr/>
          </p:nvSpPr>
          <p:spPr bwMode="auto">
            <a:xfrm>
              <a:off x="619184" y="1052719"/>
              <a:ext cx="8135937" cy="661768"/>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smtClean="0">
                <a:solidFill>
                  <a:schemeClr val="tx1"/>
                </a:solidFill>
                <a:latin typeface="Calibri" pitchFamily="34" charset="0"/>
                <a:cs typeface="Arial" charset="0"/>
              </a:endParaRP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Memoria de la propuesta</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Título de Doctor</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CVA-ISCIII </a:t>
              </a:r>
              <a:r>
                <a:rPr lang="es-ES_tradnl" sz="1600" dirty="0">
                  <a:solidFill>
                    <a:schemeClr val="tx1"/>
                  </a:solidFill>
                  <a:latin typeface="Calibri" pitchFamily="34" charset="0"/>
                  <a:cs typeface="Arial" charset="0"/>
                </a:rPr>
                <a:t>del candidato en modelo normalizado CVN </a:t>
              </a:r>
              <a:r>
                <a:rPr lang="es-ES_tradnl" sz="1600" dirty="0" smtClean="0">
                  <a:solidFill>
                    <a:schemeClr val="tx1"/>
                  </a:solidFill>
                  <a:latin typeface="Calibri" pitchFamily="34" charset="0"/>
                  <a:cs typeface="Arial" charset="0"/>
                </a:rPr>
                <a:t>FECYT</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Compromiso de creación del puesto de trabajo permanente</a:t>
              </a: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835208" y="817542"/>
              <a:ext cx="3354779" cy="235177"/>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a:solidFill>
                    <a:srgbClr val="FFFFFF"/>
                  </a:solidFill>
                  <a:latin typeface="Calibri" pitchFamily="34" charset="0"/>
                  <a:cs typeface="Arial" charset="0"/>
                </a:rPr>
                <a:t>Documentación </a:t>
              </a:r>
            </a:p>
          </p:txBody>
        </p:sp>
      </p:grpSp>
      <p:grpSp>
        <p:nvGrpSpPr>
          <p:cNvPr id="14341" name="9 Grupo"/>
          <p:cNvGrpSpPr>
            <a:grpSpLocks/>
          </p:cNvGrpSpPr>
          <p:nvPr/>
        </p:nvGrpSpPr>
        <p:grpSpPr bwMode="auto">
          <a:xfrm>
            <a:off x="357188" y="857250"/>
            <a:ext cx="8135937" cy="1698856"/>
            <a:chOff x="467544" y="1064339"/>
            <a:chExt cx="8136904" cy="1531151"/>
          </a:xfrm>
        </p:grpSpPr>
        <p:sp>
          <p:nvSpPr>
            <p:cNvPr id="5" name="4 Rectángulo redondeado"/>
            <p:cNvSpPr/>
            <p:nvPr/>
          </p:nvSpPr>
          <p:spPr>
            <a:xfrm>
              <a:off x="467544" y="1430621"/>
              <a:ext cx="8136904" cy="1164869"/>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a:t>
              </a:r>
              <a:r>
                <a:rPr lang="es-ES_tradnl" sz="1600" dirty="0" smtClean="0">
                  <a:solidFill>
                    <a:schemeClr val="tx1"/>
                  </a:solidFill>
                  <a:latin typeface="Calibri" pitchFamily="34" charset="0"/>
                  <a:cs typeface="Arial" charset="0"/>
                </a:rPr>
                <a:t>5 años 1ª fase: mínimo 3 años, 2ª fase: máxima 2 años</a:t>
              </a: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Financiación </a:t>
              </a:r>
              <a:r>
                <a:rPr lang="es-ES_tradnl" sz="1600" dirty="0" smtClean="0">
                  <a:solidFill>
                    <a:schemeClr val="tx1"/>
                  </a:solidFill>
                  <a:latin typeface="Calibri" pitchFamily="34" charset="0"/>
                  <a:cs typeface="Arial" charset="0"/>
                </a:rPr>
                <a:t>40.500</a:t>
              </a:r>
              <a:r>
                <a:rPr lang="es-ES_tradnl" sz="1600" dirty="0">
                  <a:solidFill>
                    <a:schemeClr val="tx1"/>
                  </a:solidFill>
                  <a:latin typeface="Calibri" pitchFamily="34" charset="0"/>
                  <a:cs typeface="Arial" charset="0"/>
                </a:rPr>
                <a:t>€/año, excluida </a:t>
              </a:r>
              <a:r>
                <a:rPr lang="es-ES_tradnl" sz="1600" dirty="0" smtClean="0">
                  <a:solidFill>
                    <a:schemeClr val="tx1"/>
                  </a:solidFill>
                  <a:latin typeface="Calibri" pitchFamily="34" charset="0"/>
                  <a:cs typeface="Arial" charset="0"/>
                </a:rPr>
                <a:t>CPSS</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Ayuda adicional actividades de investigación: 40.000€</a:t>
              </a: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Solicitudes: </a:t>
              </a:r>
              <a:r>
                <a:rPr lang="es-ES_tradnl" sz="1600" dirty="0" smtClean="0">
                  <a:solidFill>
                    <a:schemeClr val="tx1"/>
                  </a:solidFill>
                  <a:latin typeface="Calibri" pitchFamily="34" charset="0"/>
                  <a:cs typeface="Arial" charset="0"/>
                </a:rPr>
                <a:t>5 </a:t>
              </a: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Características</a:t>
              </a:r>
            </a:p>
          </p:txBody>
        </p:sp>
      </p:grpSp>
      <p:graphicFrame>
        <p:nvGraphicFramePr>
          <p:cNvPr id="54307" name="Group 35"/>
          <p:cNvGraphicFramePr>
            <a:graphicFrameLocks noGrp="1"/>
          </p:cNvGraphicFramePr>
          <p:nvPr>
            <p:extLst>
              <p:ext uri="{D42A27DB-BD31-4B8C-83A1-F6EECF244321}">
                <p14:modId xmlns:p14="http://schemas.microsoft.com/office/powerpoint/2010/main" val="2504901263"/>
              </p:ext>
            </p:extLst>
          </p:nvPr>
        </p:nvGraphicFramePr>
        <p:xfrm>
          <a:off x="1043608" y="5373216"/>
          <a:ext cx="6715125" cy="742950"/>
        </p:xfrm>
        <a:graphic>
          <a:graphicData uri="http://schemas.openxmlformats.org/drawingml/2006/table">
            <a:tbl>
              <a:tblPr/>
              <a:tblGrid>
                <a:gridCol w="2238375"/>
                <a:gridCol w="2238375"/>
                <a:gridCol w="2238375"/>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Expresión interés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smtClean="0">
                          <a:ln>
                            <a:noFill/>
                          </a:ln>
                          <a:solidFill>
                            <a:srgbClr val="FFFFFF"/>
                          </a:solidFill>
                          <a:effectLst/>
                          <a:latin typeface="Calibri" pitchFamily="34" charset="0"/>
                          <a:cs typeface="Arial" charset="0"/>
                        </a:rPr>
                        <a:t>Plazo ISCIII</a:t>
                      </a:r>
                      <a:endParaRPr kumimoji="0" lang="es-ES" sz="18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18 de Febrero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21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23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extLst>
      <p:ext uri="{BB962C8B-B14F-4D97-AF65-F5344CB8AC3E}">
        <p14:creationId xmlns:p14="http://schemas.microsoft.com/office/powerpoint/2010/main" val="368111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idx="4294967295"/>
          </p:nvPr>
        </p:nvSpPr>
        <p:spPr>
          <a:xfrm>
            <a:off x="539750" y="188913"/>
            <a:ext cx="8293100" cy="825500"/>
          </a:xfrm>
        </p:spPr>
        <p:txBody>
          <a:bodyPr/>
          <a:lstStyle/>
          <a:p>
            <a:pPr eaLnBrk="1" hangingPunct="1"/>
            <a:r>
              <a:rPr lang="es-ES_tradnl" sz="2400" dirty="0" smtClean="0"/>
              <a:t>Contratos Técnico </a:t>
            </a:r>
            <a:r>
              <a:rPr lang="es-ES_tradnl" sz="2400" dirty="0" err="1" smtClean="0"/>
              <a:t>Bioinformático</a:t>
            </a:r>
            <a:endParaRPr lang="es-ES" sz="1800" dirty="0" smtClean="0"/>
          </a:p>
        </p:txBody>
      </p:sp>
      <p:grpSp>
        <p:nvGrpSpPr>
          <p:cNvPr id="13315" name="9 Grupo"/>
          <p:cNvGrpSpPr>
            <a:grpSpLocks/>
          </p:cNvGrpSpPr>
          <p:nvPr/>
        </p:nvGrpSpPr>
        <p:grpSpPr bwMode="auto">
          <a:xfrm>
            <a:off x="251520" y="2420887"/>
            <a:ext cx="8135937" cy="1241493"/>
            <a:chOff x="467544" y="999433"/>
            <a:chExt cx="8136904" cy="1119043"/>
          </a:xfrm>
        </p:grpSpPr>
        <p:sp>
          <p:nvSpPr>
            <p:cNvPr id="2" name="4 Rectángulo redondeado"/>
            <p:cNvSpPr/>
            <p:nvPr/>
          </p:nvSpPr>
          <p:spPr>
            <a:xfrm>
              <a:off x="467544" y="1430432"/>
              <a:ext cx="8136904" cy="688044"/>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Grado de bioinformática o cualquier otra titulación de grado superior y haber cursado formación posgraduada especializada en bioinformática</a:t>
              </a:r>
              <a:endParaRPr lang="es-ES" sz="1600" dirty="0">
                <a:solidFill>
                  <a:schemeClr val="tx1"/>
                </a:solidFill>
                <a:latin typeface="Calibri" pitchFamily="34" charset="0"/>
                <a:cs typeface="Arial" charset="0"/>
              </a:endParaRPr>
            </a:p>
          </p:txBody>
        </p:sp>
        <p:sp>
          <p:nvSpPr>
            <p:cNvPr id="3" name="5 Rectángulo redondeado"/>
            <p:cNvSpPr/>
            <p:nvPr/>
          </p:nvSpPr>
          <p:spPr>
            <a:xfrm>
              <a:off x="683594" y="999433"/>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Requisitos candidatos</a:t>
              </a:r>
            </a:p>
          </p:txBody>
        </p:sp>
      </p:grpSp>
      <p:grpSp>
        <p:nvGrpSpPr>
          <p:cNvPr id="13316" name="17 Grupo"/>
          <p:cNvGrpSpPr>
            <a:grpSpLocks/>
          </p:cNvGrpSpPr>
          <p:nvPr/>
        </p:nvGrpSpPr>
        <p:grpSpPr bwMode="auto">
          <a:xfrm>
            <a:off x="248152" y="3761714"/>
            <a:ext cx="8135937" cy="1496765"/>
            <a:chOff x="619184" y="828527"/>
            <a:chExt cx="8135937" cy="885960"/>
          </a:xfrm>
        </p:grpSpPr>
        <p:sp>
          <p:nvSpPr>
            <p:cNvPr id="16" name="15 Rectángulo redondeado"/>
            <p:cNvSpPr/>
            <p:nvPr/>
          </p:nvSpPr>
          <p:spPr bwMode="auto">
            <a:xfrm>
              <a:off x="619184" y="1142406"/>
              <a:ext cx="8135937" cy="572081"/>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Memoria de la propuesta</a:t>
              </a: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Titulación en virtud de la que concurre a esta convocatoria</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 –ISCIII del </a:t>
              </a:r>
              <a:r>
                <a:rPr lang="es-ES_tradnl" sz="1600" dirty="0">
                  <a:solidFill>
                    <a:schemeClr val="tx1"/>
                  </a:solidFill>
                  <a:latin typeface="Calibri" pitchFamily="34" charset="0"/>
                  <a:cs typeface="Arial" charset="0"/>
                </a:rPr>
                <a:t>candidato en modelo normalizado CVN </a:t>
              </a:r>
              <a:r>
                <a:rPr lang="es-ES_tradnl" sz="1600" dirty="0" smtClean="0">
                  <a:solidFill>
                    <a:schemeClr val="tx1"/>
                  </a:solidFill>
                  <a:latin typeface="Calibri" pitchFamily="34" charset="0"/>
                  <a:cs typeface="Arial" charset="0"/>
                </a:rPr>
                <a:t>FECYT</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Acreditación documental de los méritos curriculares aportados</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828310" y="828527"/>
              <a:ext cx="3354779" cy="312692"/>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a:solidFill>
                    <a:srgbClr val="FFFFFF"/>
                  </a:solidFill>
                  <a:latin typeface="Calibri" pitchFamily="34" charset="0"/>
                  <a:cs typeface="Arial" charset="0"/>
                </a:rPr>
                <a:t>Documentación </a:t>
              </a:r>
            </a:p>
          </p:txBody>
        </p:sp>
      </p:grpSp>
      <p:grpSp>
        <p:nvGrpSpPr>
          <p:cNvPr id="13317" name="9 Grupo"/>
          <p:cNvGrpSpPr>
            <a:grpSpLocks/>
          </p:cNvGrpSpPr>
          <p:nvPr/>
        </p:nvGrpSpPr>
        <p:grpSpPr bwMode="auto">
          <a:xfrm>
            <a:off x="251520" y="764704"/>
            <a:ext cx="8135938" cy="1584325"/>
            <a:chOff x="467544" y="1064339"/>
            <a:chExt cx="8136904" cy="1427926"/>
          </a:xfrm>
        </p:grpSpPr>
        <p:sp>
          <p:nvSpPr>
            <p:cNvPr id="5" name="4 Rectángulo redondeado"/>
            <p:cNvSpPr/>
            <p:nvPr/>
          </p:nvSpPr>
          <p:spPr>
            <a:xfrm>
              <a:off x="467544" y="1430621"/>
              <a:ext cx="8136904" cy="1061644"/>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a:t>
              </a:r>
              <a:r>
                <a:rPr lang="es-ES_tradnl" sz="1600" dirty="0" smtClean="0">
                  <a:solidFill>
                    <a:schemeClr val="tx1"/>
                  </a:solidFill>
                  <a:latin typeface="Calibri" pitchFamily="34" charset="0"/>
                  <a:cs typeface="Arial" charset="0"/>
                </a:rPr>
                <a:t>2 </a:t>
              </a:r>
              <a:r>
                <a:rPr lang="es-ES_tradnl" sz="1600" dirty="0">
                  <a:solidFill>
                    <a:schemeClr val="tx1"/>
                  </a:solidFill>
                  <a:latin typeface="Calibri" pitchFamily="34" charset="0"/>
                  <a:cs typeface="Arial" charset="0"/>
                </a:rPr>
                <a:t>años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Financiación </a:t>
              </a:r>
              <a:r>
                <a:rPr lang="es-ES_tradnl" sz="1600" dirty="0" smtClean="0">
                  <a:solidFill>
                    <a:schemeClr val="tx1"/>
                  </a:solidFill>
                  <a:latin typeface="Calibri" pitchFamily="34" charset="0"/>
                  <a:cs typeface="Arial" charset="0"/>
                </a:rPr>
                <a:t>26.900€/año, </a:t>
              </a:r>
              <a:r>
                <a:rPr lang="es-ES_tradnl" sz="1600" dirty="0">
                  <a:solidFill>
                    <a:schemeClr val="tx1"/>
                  </a:solidFill>
                  <a:latin typeface="Calibri" pitchFamily="34" charset="0"/>
                  <a:cs typeface="Arial" charset="0"/>
                </a:rPr>
                <a:t>excluida CPSS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Solicitudes: </a:t>
              </a:r>
              <a:r>
                <a:rPr lang="es-ES_tradnl" sz="1600" dirty="0" smtClean="0">
                  <a:solidFill>
                    <a:schemeClr val="tx1"/>
                  </a:solidFill>
                  <a:latin typeface="Calibri" pitchFamily="34" charset="0"/>
                  <a:cs typeface="Arial" charset="0"/>
                </a:rPr>
                <a:t>2 </a:t>
              </a:r>
              <a:r>
                <a:rPr lang="es-ES_tradnl" sz="1600" dirty="0">
                  <a:solidFill>
                    <a:schemeClr val="tx1"/>
                  </a:solidFill>
                  <a:latin typeface="Calibri" pitchFamily="34" charset="0"/>
                  <a:cs typeface="Arial" charset="0"/>
                </a:rPr>
                <a:t>/ Concesiones: </a:t>
              </a:r>
              <a:r>
                <a:rPr lang="es-ES_tradnl" sz="1600" dirty="0" smtClean="0">
                  <a:solidFill>
                    <a:schemeClr val="tx1"/>
                  </a:solidFill>
                  <a:latin typeface="Calibri" pitchFamily="34" charset="0"/>
                  <a:cs typeface="Arial" charset="0"/>
                </a:rPr>
                <a:t>1</a:t>
              </a:r>
              <a:endParaRPr lang="es-ES_tradnl" sz="1600" dirty="0">
                <a:solidFill>
                  <a:schemeClr val="tx1"/>
                </a:solidFill>
                <a:latin typeface="Calibri" pitchFamily="34" charset="0"/>
                <a:cs typeface="Arial" charset="0"/>
              </a:endParaRP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Características</a:t>
              </a:r>
            </a:p>
          </p:txBody>
        </p:sp>
      </p:grpSp>
      <p:graphicFrame>
        <p:nvGraphicFramePr>
          <p:cNvPr id="53277" name="Group 29"/>
          <p:cNvGraphicFramePr>
            <a:graphicFrameLocks noGrp="1"/>
          </p:cNvGraphicFramePr>
          <p:nvPr>
            <p:extLst>
              <p:ext uri="{D42A27DB-BD31-4B8C-83A1-F6EECF244321}">
                <p14:modId xmlns:p14="http://schemas.microsoft.com/office/powerpoint/2010/main" val="3754341082"/>
              </p:ext>
            </p:extLst>
          </p:nvPr>
        </p:nvGraphicFramePr>
        <p:xfrm>
          <a:off x="857250" y="5357813"/>
          <a:ext cx="6715125" cy="742950"/>
        </p:xfrm>
        <a:graphic>
          <a:graphicData uri="http://schemas.openxmlformats.org/drawingml/2006/table">
            <a:tbl>
              <a:tblPr/>
              <a:tblGrid>
                <a:gridCol w="2238375"/>
                <a:gridCol w="2238375"/>
                <a:gridCol w="2238375"/>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Expresión interés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smtClean="0">
                          <a:ln>
                            <a:noFill/>
                          </a:ln>
                          <a:solidFill>
                            <a:srgbClr val="FFFFFF"/>
                          </a:solidFill>
                          <a:effectLst/>
                          <a:latin typeface="Calibri" pitchFamily="34" charset="0"/>
                          <a:cs typeface="Arial" charset="0"/>
                        </a:rPr>
                        <a:t>Plazo ISCIII</a:t>
                      </a:r>
                      <a:endParaRPr kumimoji="0" lang="es-ES" sz="18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18 de Febrero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18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22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extLst>
      <p:ext uri="{BB962C8B-B14F-4D97-AF65-F5344CB8AC3E}">
        <p14:creationId xmlns:p14="http://schemas.microsoft.com/office/powerpoint/2010/main" val="1191223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idx="4294967295"/>
          </p:nvPr>
        </p:nvSpPr>
        <p:spPr>
          <a:xfrm>
            <a:off x="539750" y="188913"/>
            <a:ext cx="8293100" cy="825500"/>
          </a:xfrm>
        </p:spPr>
        <p:txBody>
          <a:bodyPr/>
          <a:lstStyle/>
          <a:p>
            <a:pPr eaLnBrk="1" hangingPunct="1"/>
            <a:r>
              <a:rPr lang="es-ES_tradnl" sz="2400" smtClean="0"/>
              <a:t>Contratos intensificación actividad investigadora SNS</a:t>
            </a:r>
            <a:endParaRPr lang="es-ES" sz="1800" smtClean="0"/>
          </a:p>
        </p:txBody>
      </p:sp>
      <p:grpSp>
        <p:nvGrpSpPr>
          <p:cNvPr id="15363" name="9 Grupo"/>
          <p:cNvGrpSpPr>
            <a:grpSpLocks/>
          </p:cNvGrpSpPr>
          <p:nvPr/>
        </p:nvGrpSpPr>
        <p:grpSpPr bwMode="auto">
          <a:xfrm>
            <a:off x="357188" y="2571750"/>
            <a:ext cx="8135937" cy="1287334"/>
            <a:chOff x="467544" y="1064339"/>
            <a:chExt cx="8136904" cy="1513636"/>
          </a:xfrm>
        </p:grpSpPr>
        <p:sp>
          <p:nvSpPr>
            <p:cNvPr id="2" name="4 Rectángulo redondeado"/>
            <p:cNvSpPr/>
            <p:nvPr/>
          </p:nvSpPr>
          <p:spPr>
            <a:xfrm>
              <a:off x="467544" y="1430186"/>
              <a:ext cx="8136904" cy="1147789"/>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IP de proyecto con financiación </a:t>
              </a:r>
              <a:r>
                <a:rPr lang="es-ES_tradnl" sz="1600" dirty="0" smtClean="0">
                  <a:solidFill>
                    <a:schemeClr val="tx1"/>
                  </a:solidFill>
                  <a:latin typeface="Calibri" pitchFamily="34" charset="0"/>
                  <a:cs typeface="Arial" charset="0"/>
                </a:rPr>
                <a:t>pública de las convocatorias de 2020/2021 y activas durante 2022, 2023 y 2024</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No puestos directivos, ni Jefes de Servicio</a:t>
              </a: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3"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Requisitos candidatos</a:t>
              </a:r>
            </a:p>
          </p:txBody>
        </p:sp>
      </p:grpSp>
      <p:grpSp>
        <p:nvGrpSpPr>
          <p:cNvPr id="15364" name="17 Grupo"/>
          <p:cNvGrpSpPr>
            <a:grpSpLocks/>
          </p:cNvGrpSpPr>
          <p:nvPr/>
        </p:nvGrpSpPr>
        <p:grpSpPr bwMode="auto">
          <a:xfrm>
            <a:off x="395536" y="4005064"/>
            <a:ext cx="8135938" cy="1152128"/>
            <a:chOff x="619184" y="901122"/>
            <a:chExt cx="8135937" cy="813365"/>
          </a:xfrm>
        </p:grpSpPr>
        <p:sp>
          <p:nvSpPr>
            <p:cNvPr id="16" name="15 Rectángulo redondeado"/>
            <p:cNvSpPr/>
            <p:nvPr/>
          </p:nvSpPr>
          <p:spPr bwMode="auto">
            <a:xfrm>
              <a:off x="619184" y="1142407"/>
              <a:ext cx="8135937" cy="572080"/>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Solicitud en modelo normalizado</a:t>
              </a: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Memoria</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CVA-ISCIII </a:t>
              </a:r>
              <a:r>
                <a:rPr lang="es-ES_tradnl" sz="1600" dirty="0">
                  <a:solidFill>
                    <a:schemeClr val="tx1"/>
                  </a:solidFill>
                  <a:latin typeface="Calibri" pitchFamily="34" charset="0"/>
                  <a:cs typeface="Arial" charset="0"/>
                </a:rPr>
                <a:t>del candidato en modelo normalizado CVN FECYT</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835208" y="901122"/>
              <a:ext cx="3354779" cy="299661"/>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dirty="0">
                  <a:solidFill>
                    <a:srgbClr val="FFFFFF"/>
                  </a:solidFill>
                  <a:latin typeface="Calibri" pitchFamily="34" charset="0"/>
                  <a:cs typeface="Arial" charset="0"/>
                </a:rPr>
                <a:t>Documentación </a:t>
              </a:r>
            </a:p>
          </p:txBody>
        </p:sp>
      </p:grpSp>
      <p:grpSp>
        <p:nvGrpSpPr>
          <p:cNvPr id="15365" name="9 Grupo"/>
          <p:cNvGrpSpPr>
            <a:grpSpLocks/>
          </p:cNvGrpSpPr>
          <p:nvPr/>
        </p:nvGrpSpPr>
        <p:grpSpPr bwMode="auto">
          <a:xfrm>
            <a:off x="357188" y="857250"/>
            <a:ext cx="8135937" cy="1584325"/>
            <a:chOff x="467544" y="1064339"/>
            <a:chExt cx="8136904" cy="1427926"/>
          </a:xfrm>
        </p:grpSpPr>
        <p:sp>
          <p:nvSpPr>
            <p:cNvPr id="5" name="4 Rectángulo redondeado"/>
            <p:cNvSpPr/>
            <p:nvPr/>
          </p:nvSpPr>
          <p:spPr>
            <a:xfrm>
              <a:off x="467544" y="1430621"/>
              <a:ext cx="8136904" cy="1061644"/>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Contratación de FE o diplomados de enfermería</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liberación 50% jornada asistencial durante un año o equivalente</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Financiación 30.000€/año para el FE, </a:t>
              </a:r>
              <a:r>
                <a:rPr lang="es-ES_tradnl" sz="1600" dirty="0" smtClean="0">
                  <a:solidFill>
                    <a:schemeClr val="tx1"/>
                  </a:solidFill>
                  <a:latin typeface="Calibri" pitchFamily="34" charset="0"/>
                  <a:cs typeface="Arial" charset="0"/>
                </a:rPr>
                <a:t>20.000</a:t>
              </a:r>
              <a:r>
                <a:rPr lang="es-ES_tradnl" sz="1600" dirty="0">
                  <a:solidFill>
                    <a:schemeClr val="tx1"/>
                  </a:solidFill>
                  <a:latin typeface="Calibri" pitchFamily="34" charset="0"/>
                  <a:cs typeface="Arial" charset="0"/>
                </a:rPr>
                <a:t>€/año para el </a:t>
              </a:r>
              <a:r>
                <a:rPr lang="es-ES_tradnl" sz="1600" dirty="0" smtClean="0">
                  <a:solidFill>
                    <a:schemeClr val="tx1"/>
                  </a:solidFill>
                  <a:latin typeface="Calibri" pitchFamily="34" charset="0"/>
                  <a:cs typeface="Arial" charset="0"/>
                </a:rPr>
                <a:t>DE</a:t>
              </a:r>
              <a:r>
                <a:rPr lang="es-ES_tradnl" sz="1600" dirty="0">
                  <a:solidFill>
                    <a:schemeClr val="tx1"/>
                  </a:solidFill>
                  <a:latin typeface="Calibri" pitchFamily="34" charset="0"/>
                  <a:cs typeface="Arial" charset="0"/>
                </a:rPr>
                <a:t>, incluida CPSS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Solicitudes: </a:t>
              </a:r>
              <a:r>
                <a:rPr lang="es-ES_tradnl" sz="1600" dirty="0" smtClean="0">
                  <a:solidFill>
                    <a:schemeClr val="tx1"/>
                  </a:solidFill>
                  <a:latin typeface="Calibri" pitchFamily="34" charset="0"/>
                  <a:cs typeface="Arial" charset="0"/>
                </a:rPr>
                <a:t>3</a:t>
              </a:r>
              <a:endParaRPr lang="es-ES_tradnl" sz="1600" dirty="0">
                <a:solidFill>
                  <a:schemeClr val="tx1"/>
                </a:solidFill>
                <a:latin typeface="Calibri" pitchFamily="34" charset="0"/>
                <a:cs typeface="Arial" charset="0"/>
              </a:endParaRP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a:solidFill>
                    <a:srgbClr val="FFFFFF"/>
                  </a:solidFill>
                  <a:latin typeface="Calibri" pitchFamily="34" charset="0"/>
                  <a:cs typeface="Arial" charset="0"/>
                </a:rPr>
                <a:t>Características</a:t>
              </a:r>
            </a:p>
          </p:txBody>
        </p:sp>
      </p:grpSp>
      <p:graphicFrame>
        <p:nvGraphicFramePr>
          <p:cNvPr id="55314" name="Group 18"/>
          <p:cNvGraphicFramePr>
            <a:graphicFrameLocks noGrp="1"/>
          </p:cNvGraphicFramePr>
          <p:nvPr>
            <p:extLst>
              <p:ext uri="{D42A27DB-BD31-4B8C-83A1-F6EECF244321}">
                <p14:modId xmlns:p14="http://schemas.microsoft.com/office/powerpoint/2010/main" val="1451482139"/>
              </p:ext>
            </p:extLst>
          </p:nvPr>
        </p:nvGraphicFramePr>
        <p:xfrm>
          <a:off x="1071563" y="5286375"/>
          <a:ext cx="6715125" cy="742950"/>
        </p:xfrm>
        <a:graphic>
          <a:graphicData uri="http://schemas.openxmlformats.org/drawingml/2006/table">
            <a:tbl>
              <a:tblPr/>
              <a:tblGrid>
                <a:gridCol w="2238375"/>
                <a:gridCol w="2238375"/>
                <a:gridCol w="2238375"/>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Expresión interés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smtClean="0">
                          <a:ln>
                            <a:noFill/>
                          </a:ln>
                          <a:solidFill>
                            <a:srgbClr val="FFFFFF"/>
                          </a:solidFill>
                          <a:effectLst/>
                          <a:latin typeface="Calibri" pitchFamily="34" charset="0"/>
                          <a:cs typeface="Arial" charset="0"/>
                        </a:rPr>
                        <a:t>Plazo ISCIII</a:t>
                      </a:r>
                      <a:endParaRPr kumimoji="0" lang="es-ES" sz="18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18 de Febrero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21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23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idx="4294967295"/>
          </p:nvPr>
        </p:nvSpPr>
        <p:spPr>
          <a:xfrm>
            <a:off x="142875" y="188913"/>
            <a:ext cx="8893175" cy="825500"/>
          </a:xfrm>
        </p:spPr>
        <p:txBody>
          <a:bodyPr/>
          <a:lstStyle/>
          <a:p>
            <a:pPr eaLnBrk="1" hangingPunct="1"/>
            <a:r>
              <a:rPr lang="es-ES_tradnl" sz="2400" smtClean="0"/>
              <a:t>Movilidad de profesionales sanitarios e investigadores. M-BAE</a:t>
            </a:r>
            <a:endParaRPr lang="es-ES" sz="1800" smtClean="0"/>
          </a:p>
        </p:txBody>
      </p:sp>
      <p:grpSp>
        <p:nvGrpSpPr>
          <p:cNvPr id="16387" name="9 Grupo"/>
          <p:cNvGrpSpPr>
            <a:grpSpLocks/>
          </p:cNvGrpSpPr>
          <p:nvPr/>
        </p:nvGrpSpPr>
        <p:grpSpPr bwMode="auto">
          <a:xfrm>
            <a:off x="357188" y="2214563"/>
            <a:ext cx="8135937" cy="1214437"/>
            <a:chOff x="467544" y="1064339"/>
            <a:chExt cx="8136904" cy="1427926"/>
          </a:xfrm>
        </p:grpSpPr>
        <p:sp>
          <p:nvSpPr>
            <p:cNvPr id="2" name="4 Rectángulo redondeado"/>
            <p:cNvSpPr/>
            <p:nvPr/>
          </p:nvSpPr>
          <p:spPr>
            <a:xfrm>
              <a:off x="467544" y="1430187"/>
              <a:ext cx="8136904" cy="1062078"/>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Pertenecer a la plantilla de una institución del SNS</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IP de Proyectos de Investigación en salud 2019, 2020 o 2021</a:t>
              </a:r>
              <a:endParaRPr lang="es-ES" sz="1600" dirty="0">
                <a:solidFill>
                  <a:schemeClr val="tx1"/>
                </a:solidFill>
                <a:latin typeface="Calibri" pitchFamily="34" charset="0"/>
                <a:cs typeface="Arial" charset="0"/>
              </a:endParaRPr>
            </a:p>
          </p:txBody>
        </p:sp>
        <p:sp>
          <p:nvSpPr>
            <p:cNvPr id="3"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dirty="0">
                  <a:solidFill>
                    <a:srgbClr val="FFFFFF"/>
                  </a:solidFill>
                  <a:latin typeface="Calibri" pitchFamily="34" charset="0"/>
                  <a:cs typeface="Arial" charset="0"/>
                </a:rPr>
                <a:t>Requisitos candidatos</a:t>
              </a:r>
            </a:p>
          </p:txBody>
        </p:sp>
      </p:grpSp>
      <p:grpSp>
        <p:nvGrpSpPr>
          <p:cNvPr id="16388" name="17 Grupo"/>
          <p:cNvGrpSpPr>
            <a:grpSpLocks/>
          </p:cNvGrpSpPr>
          <p:nvPr/>
        </p:nvGrpSpPr>
        <p:grpSpPr bwMode="auto">
          <a:xfrm>
            <a:off x="285750" y="3571875"/>
            <a:ext cx="8135938" cy="1857375"/>
            <a:chOff x="619184" y="1001323"/>
            <a:chExt cx="8135937" cy="713164"/>
          </a:xfrm>
        </p:grpSpPr>
        <p:sp>
          <p:nvSpPr>
            <p:cNvPr id="16" name="15 Rectángulo redondeado"/>
            <p:cNvSpPr/>
            <p:nvPr/>
          </p:nvSpPr>
          <p:spPr bwMode="auto">
            <a:xfrm>
              <a:off x="619184" y="1142737"/>
              <a:ext cx="8135937" cy="571750"/>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defRPr/>
              </a:pP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Nombramiento o contrato</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 sz="1600" dirty="0">
                  <a:solidFill>
                    <a:schemeClr val="tx1"/>
                  </a:solidFill>
                  <a:latin typeface="Calibri" pitchFamily="34" charset="0"/>
                  <a:cs typeface="Arial" charset="0"/>
                </a:rPr>
                <a:t>Memoria</a:t>
              </a: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CVA-ISCIII del </a:t>
              </a:r>
              <a:r>
                <a:rPr lang="es-ES_tradnl" sz="1600" dirty="0">
                  <a:solidFill>
                    <a:schemeClr val="tx1"/>
                  </a:solidFill>
                  <a:latin typeface="Calibri" pitchFamily="34" charset="0"/>
                  <a:cs typeface="Arial" charset="0"/>
                </a:rPr>
                <a:t>candidato en modelo normalizado CVN FECYT</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Informe de la Dirección Gerencia del centro</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Aceptación del centro receptor</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828310" y="1001323"/>
              <a:ext cx="3354779" cy="164577"/>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a:solidFill>
                    <a:srgbClr val="FFFFFF"/>
                  </a:solidFill>
                  <a:latin typeface="Calibri" pitchFamily="34" charset="0"/>
                  <a:cs typeface="Arial" charset="0"/>
                </a:rPr>
                <a:t>Documentación </a:t>
              </a:r>
            </a:p>
          </p:txBody>
        </p:sp>
      </p:grpSp>
      <p:grpSp>
        <p:nvGrpSpPr>
          <p:cNvPr id="16389" name="9 Grupo"/>
          <p:cNvGrpSpPr>
            <a:grpSpLocks/>
          </p:cNvGrpSpPr>
          <p:nvPr/>
        </p:nvGrpSpPr>
        <p:grpSpPr bwMode="auto">
          <a:xfrm>
            <a:off x="395288" y="857250"/>
            <a:ext cx="8135937" cy="1214438"/>
            <a:chOff x="467544" y="1145879"/>
            <a:chExt cx="8136904" cy="1346386"/>
          </a:xfrm>
        </p:grpSpPr>
        <p:sp>
          <p:nvSpPr>
            <p:cNvPr id="5" name="4 Rectángulo redondeado"/>
            <p:cNvSpPr/>
            <p:nvPr/>
          </p:nvSpPr>
          <p:spPr>
            <a:xfrm>
              <a:off x="467544" y="1430996"/>
              <a:ext cx="8136904" cy="1061269"/>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a:t>
              </a:r>
              <a:r>
                <a:rPr lang="es-ES_tradnl" sz="1600" dirty="0" smtClean="0">
                  <a:solidFill>
                    <a:schemeClr val="tx1"/>
                  </a:solidFill>
                  <a:latin typeface="Calibri" pitchFamily="34" charset="0"/>
                  <a:cs typeface="Arial" charset="0"/>
                </a:rPr>
                <a:t>2-12 </a:t>
              </a:r>
              <a:r>
                <a:rPr lang="es-ES_tradnl" sz="1600" dirty="0">
                  <a:solidFill>
                    <a:schemeClr val="tx1"/>
                  </a:solidFill>
                  <a:latin typeface="Calibri" pitchFamily="34" charset="0"/>
                  <a:cs typeface="Arial" charset="0"/>
                </a:rPr>
                <a:t>meses</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Comenzar en </a:t>
              </a:r>
              <a:r>
                <a:rPr lang="es-ES_tradnl" sz="1600" dirty="0" smtClean="0">
                  <a:solidFill>
                    <a:schemeClr val="tx1"/>
                  </a:solidFill>
                  <a:latin typeface="Calibri" pitchFamily="34" charset="0"/>
                  <a:cs typeface="Arial" charset="0"/>
                </a:rPr>
                <a:t>2023 (</a:t>
              </a:r>
              <a:r>
                <a:rPr lang="es-ES_tradnl" sz="1600" dirty="0">
                  <a:solidFill>
                    <a:schemeClr val="tx1"/>
                  </a:solidFill>
                  <a:latin typeface="Calibri" pitchFamily="34" charset="0"/>
                  <a:cs typeface="Arial" charset="0"/>
                </a:rPr>
                <a:t>no fraccionado)</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Cuantía: </a:t>
              </a:r>
              <a:r>
                <a:rPr lang="es-ES_tradnl" sz="1600" dirty="0" smtClean="0">
                  <a:solidFill>
                    <a:schemeClr val="tx1"/>
                  </a:solidFill>
                  <a:latin typeface="Calibri" pitchFamily="34" charset="0"/>
                  <a:cs typeface="Arial" charset="0"/>
                </a:rPr>
                <a:t>80€/día </a:t>
              </a:r>
              <a:r>
                <a:rPr lang="es-ES_tradnl" sz="1600" dirty="0">
                  <a:solidFill>
                    <a:schemeClr val="tx1"/>
                  </a:solidFill>
                  <a:latin typeface="Calibri" pitchFamily="34" charset="0"/>
                  <a:cs typeface="Arial" charset="0"/>
                </a:rPr>
                <a:t>para centro nacional, </a:t>
              </a:r>
              <a:r>
                <a:rPr lang="es-ES_tradnl" sz="1600" dirty="0" smtClean="0">
                  <a:solidFill>
                    <a:schemeClr val="tx1"/>
                  </a:solidFill>
                  <a:latin typeface="Calibri" pitchFamily="34" charset="0"/>
                  <a:cs typeface="Arial" charset="0"/>
                </a:rPr>
                <a:t>115€/día </a:t>
              </a:r>
              <a:r>
                <a:rPr lang="es-ES_tradnl" sz="1600" dirty="0">
                  <a:solidFill>
                    <a:schemeClr val="tx1"/>
                  </a:solidFill>
                  <a:latin typeface="Calibri" pitchFamily="34" charset="0"/>
                  <a:cs typeface="Arial" charset="0"/>
                </a:rPr>
                <a:t>para centro internacional</a:t>
              </a:r>
            </a:p>
          </p:txBody>
        </p:sp>
        <p:sp>
          <p:nvSpPr>
            <p:cNvPr id="6" name="5 Rectángulo redondeado"/>
            <p:cNvSpPr/>
            <p:nvPr/>
          </p:nvSpPr>
          <p:spPr>
            <a:xfrm>
              <a:off x="681883" y="1145879"/>
              <a:ext cx="3355178" cy="33890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dirty="0">
                  <a:solidFill>
                    <a:srgbClr val="FFFFFF"/>
                  </a:solidFill>
                  <a:latin typeface="Calibri" pitchFamily="34" charset="0"/>
                  <a:cs typeface="Arial" charset="0"/>
                </a:rPr>
                <a:t>Características</a:t>
              </a:r>
            </a:p>
          </p:txBody>
        </p:sp>
      </p:grpSp>
      <p:graphicFrame>
        <p:nvGraphicFramePr>
          <p:cNvPr id="56352" name="Group 32"/>
          <p:cNvGraphicFramePr>
            <a:graphicFrameLocks noGrp="1"/>
          </p:cNvGraphicFramePr>
          <p:nvPr>
            <p:extLst>
              <p:ext uri="{D42A27DB-BD31-4B8C-83A1-F6EECF244321}">
                <p14:modId xmlns:p14="http://schemas.microsoft.com/office/powerpoint/2010/main" val="4078674217"/>
              </p:ext>
            </p:extLst>
          </p:nvPr>
        </p:nvGraphicFramePr>
        <p:xfrm>
          <a:off x="2214563" y="5500688"/>
          <a:ext cx="4476750" cy="742950"/>
        </p:xfrm>
        <a:graphic>
          <a:graphicData uri="http://schemas.openxmlformats.org/drawingml/2006/table">
            <a:tbl>
              <a:tblPr/>
              <a:tblGrid>
                <a:gridCol w="2238375"/>
                <a:gridCol w="2238375"/>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smtClean="0">
                          <a:ln>
                            <a:noFill/>
                          </a:ln>
                          <a:solidFill>
                            <a:srgbClr val="FFFFFF"/>
                          </a:solidFill>
                          <a:effectLst/>
                          <a:latin typeface="Calibri" pitchFamily="34" charset="0"/>
                          <a:cs typeface="Arial" charset="0"/>
                        </a:rPr>
                        <a:t>Plazo ISCIII</a:t>
                      </a:r>
                      <a:endParaRPr kumimoji="0" lang="es-ES" sz="18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18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22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idx="4294967295"/>
          </p:nvPr>
        </p:nvSpPr>
        <p:spPr>
          <a:xfrm>
            <a:off x="142875" y="188913"/>
            <a:ext cx="8893175" cy="825500"/>
          </a:xfrm>
        </p:spPr>
        <p:txBody>
          <a:bodyPr/>
          <a:lstStyle/>
          <a:p>
            <a:pPr marL="342900" indent="-342900" eaLnBrk="1" hangingPunct="1"/>
            <a:r>
              <a:rPr lang="es-ES" sz="2400" smtClean="0"/>
              <a:t>Movilidad de personal investigador contratado. M-AES</a:t>
            </a:r>
            <a:endParaRPr lang="es-ES" sz="1800" smtClean="0"/>
          </a:p>
        </p:txBody>
      </p:sp>
      <p:grpSp>
        <p:nvGrpSpPr>
          <p:cNvPr id="17411" name="9 Grupo"/>
          <p:cNvGrpSpPr>
            <a:grpSpLocks/>
          </p:cNvGrpSpPr>
          <p:nvPr/>
        </p:nvGrpSpPr>
        <p:grpSpPr bwMode="auto">
          <a:xfrm>
            <a:off x="357188" y="2428875"/>
            <a:ext cx="8135937" cy="1368425"/>
            <a:chOff x="467544" y="1064339"/>
            <a:chExt cx="8136904" cy="1427926"/>
          </a:xfrm>
        </p:grpSpPr>
        <p:sp>
          <p:nvSpPr>
            <p:cNvPr id="2" name="4 Rectángulo redondeado"/>
            <p:cNvSpPr/>
            <p:nvPr/>
          </p:nvSpPr>
          <p:spPr>
            <a:xfrm>
              <a:off x="467544" y="1430432"/>
              <a:ext cx="8136904" cy="1061833"/>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PFIS (</a:t>
              </a:r>
              <a:r>
                <a:rPr lang="es-ES_tradnl" sz="1600" dirty="0" smtClean="0">
                  <a:solidFill>
                    <a:schemeClr val="tx1"/>
                  </a:solidFill>
                  <a:latin typeface="Calibri" pitchFamily="34" charset="0"/>
                  <a:cs typeface="Arial" charset="0"/>
                </a:rPr>
                <a:t>2019,2020 y 2021), </a:t>
              </a:r>
              <a:r>
                <a:rPr lang="es-ES_tradnl" sz="1600" dirty="0">
                  <a:solidFill>
                    <a:schemeClr val="tx1"/>
                  </a:solidFill>
                  <a:latin typeface="Calibri" pitchFamily="34" charset="0"/>
                  <a:cs typeface="Arial" charset="0"/>
                </a:rPr>
                <a:t>Río </a:t>
              </a:r>
              <a:r>
                <a:rPr lang="es-ES_tradnl" sz="1600" dirty="0" err="1">
                  <a:solidFill>
                    <a:schemeClr val="tx1"/>
                  </a:solidFill>
                  <a:latin typeface="Calibri" pitchFamily="34" charset="0"/>
                  <a:cs typeface="Arial" charset="0"/>
                </a:rPr>
                <a:t>Hortega</a:t>
              </a:r>
              <a:r>
                <a:rPr lang="es-ES_tradnl" sz="1600" dirty="0">
                  <a:solidFill>
                    <a:schemeClr val="tx1"/>
                  </a:solidFill>
                  <a:latin typeface="Calibri" pitchFamily="34" charset="0"/>
                  <a:cs typeface="Arial" charset="0"/>
                </a:rPr>
                <a:t> (</a:t>
              </a:r>
              <a:r>
                <a:rPr lang="es-ES_tradnl" sz="1600" dirty="0" smtClean="0">
                  <a:solidFill>
                    <a:schemeClr val="tx1"/>
                  </a:solidFill>
                  <a:latin typeface="Calibri" pitchFamily="34" charset="0"/>
                  <a:cs typeface="Arial" charset="0"/>
                </a:rPr>
                <a:t>2020 </a:t>
              </a:r>
              <a:r>
                <a:rPr lang="es-ES_tradnl" sz="1600" dirty="0">
                  <a:solidFill>
                    <a:schemeClr val="tx1"/>
                  </a:solidFill>
                  <a:latin typeface="Calibri" pitchFamily="34" charset="0"/>
                  <a:cs typeface="Arial" charset="0"/>
                </a:rPr>
                <a:t>y </a:t>
              </a:r>
              <a:r>
                <a:rPr lang="es-ES_tradnl" sz="1600" dirty="0" smtClean="0">
                  <a:solidFill>
                    <a:schemeClr val="tx1"/>
                  </a:solidFill>
                  <a:latin typeface="Calibri" pitchFamily="34" charset="0"/>
                  <a:cs typeface="Arial" charset="0"/>
                </a:rPr>
                <a:t>2021), </a:t>
              </a:r>
              <a:r>
                <a:rPr lang="es-ES_tradnl" sz="1600" dirty="0">
                  <a:solidFill>
                    <a:schemeClr val="tx1"/>
                  </a:solidFill>
                  <a:latin typeface="Calibri" pitchFamily="34" charset="0"/>
                  <a:cs typeface="Arial" charset="0"/>
                </a:rPr>
                <a:t>Miguel Servet Tipo I (</a:t>
              </a:r>
              <a:r>
                <a:rPr lang="es-ES_tradnl" sz="1600" dirty="0" smtClean="0">
                  <a:solidFill>
                    <a:schemeClr val="tx1"/>
                  </a:solidFill>
                  <a:latin typeface="Calibri" pitchFamily="34" charset="0"/>
                  <a:cs typeface="Arial" charset="0"/>
                </a:rPr>
                <a:t>2017-2021), Juan </a:t>
              </a:r>
              <a:r>
                <a:rPr lang="es-ES_tradnl" sz="1600" dirty="0" err="1">
                  <a:solidFill>
                    <a:schemeClr val="tx1"/>
                  </a:solidFill>
                  <a:latin typeface="Calibri" pitchFamily="34" charset="0"/>
                  <a:cs typeface="Arial" charset="0"/>
                </a:rPr>
                <a:t>Rodés</a:t>
              </a:r>
              <a:r>
                <a:rPr lang="es-ES_tradnl" sz="1600" dirty="0">
                  <a:solidFill>
                    <a:schemeClr val="tx1"/>
                  </a:solidFill>
                  <a:latin typeface="Calibri" pitchFamily="34" charset="0"/>
                  <a:cs typeface="Arial" charset="0"/>
                </a:rPr>
                <a:t> (</a:t>
              </a:r>
              <a:r>
                <a:rPr lang="es-ES_tradnl" sz="1600" dirty="0" smtClean="0">
                  <a:solidFill>
                    <a:schemeClr val="tx1"/>
                  </a:solidFill>
                  <a:latin typeface="Calibri" pitchFamily="34" charset="0"/>
                  <a:cs typeface="Arial" charset="0"/>
                </a:rPr>
                <a:t>2019, 2020 y 2021), Sara Borrell (2019,2020 y 2021)</a:t>
              </a:r>
              <a:endParaRPr lang="es-ES" sz="1600" dirty="0">
                <a:solidFill>
                  <a:schemeClr val="tx1"/>
                </a:solidFill>
                <a:latin typeface="Calibri" pitchFamily="34" charset="0"/>
                <a:cs typeface="Arial" charset="0"/>
              </a:endParaRPr>
            </a:p>
          </p:txBody>
        </p:sp>
        <p:sp>
          <p:nvSpPr>
            <p:cNvPr id="3"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dirty="0">
                  <a:solidFill>
                    <a:srgbClr val="FFFFFF"/>
                  </a:solidFill>
                  <a:latin typeface="Calibri" pitchFamily="34" charset="0"/>
                  <a:cs typeface="Arial" charset="0"/>
                </a:rPr>
                <a:t>Requisitos candidatos</a:t>
              </a:r>
            </a:p>
          </p:txBody>
        </p:sp>
      </p:grpSp>
      <p:grpSp>
        <p:nvGrpSpPr>
          <p:cNvPr id="17412" name="17 Grupo"/>
          <p:cNvGrpSpPr>
            <a:grpSpLocks/>
          </p:cNvGrpSpPr>
          <p:nvPr/>
        </p:nvGrpSpPr>
        <p:grpSpPr bwMode="auto">
          <a:xfrm>
            <a:off x="357188" y="3875172"/>
            <a:ext cx="8135937" cy="1498044"/>
            <a:chOff x="619184" y="981875"/>
            <a:chExt cx="8135937" cy="540612"/>
          </a:xfrm>
        </p:grpSpPr>
        <p:sp>
          <p:nvSpPr>
            <p:cNvPr id="16" name="15 Rectángulo redondeado"/>
            <p:cNvSpPr/>
            <p:nvPr/>
          </p:nvSpPr>
          <p:spPr bwMode="auto">
            <a:xfrm>
              <a:off x="619184" y="1142738"/>
              <a:ext cx="8135937" cy="379749"/>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defRPr/>
              </a:pP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Solicitud en modelo normalizado</a:t>
              </a:r>
            </a:p>
            <a:p>
              <a:pPr marL="177800" indent="-177800">
                <a:buClr>
                  <a:srgbClr val="C00000"/>
                </a:buClr>
                <a:buFont typeface="Arial" charset="0"/>
                <a:buChar char="•"/>
                <a:defRPr/>
              </a:pPr>
              <a:r>
                <a:rPr lang="es-ES" sz="1600" dirty="0" smtClean="0">
                  <a:solidFill>
                    <a:schemeClr val="tx1"/>
                  </a:solidFill>
                  <a:latin typeface="Calibri" pitchFamily="34" charset="0"/>
                  <a:cs typeface="Arial" charset="0"/>
                </a:rPr>
                <a:t>Memoria</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smtClean="0">
                  <a:solidFill>
                    <a:schemeClr val="tx1"/>
                  </a:solidFill>
                  <a:latin typeface="Calibri" pitchFamily="34" charset="0"/>
                  <a:cs typeface="Arial" charset="0"/>
                </a:rPr>
                <a:t>CVA-ISCIII </a:t>
              </a:r>
              <a:r>
                <a:rPr lang="es-ES_tradnl" sz="1600" dirty="0">
                  <a:solidFill>
                    <a:schemeClr val="tx1"/>
                  </a:solidFill>
                  <a:latin typeface="Calibri" pitchFamily="34" charset="0"/>
                  <a:cs typeface="Arial" charset="0"/>
                </a:rPr>
                <a:t>del candidato en modelo normalizado CVN FECYT</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Aceptación del centro receptor</a:t>
              </a:r>
              <a:endParaRPr lang="es-ES" sz="1600" dirty="0">
                <a:solidFill>
                  <a:schemeClr val="tx1"/>
                </a:solidFill>
                <a:latin typeface="Calibri" pitchFamily="34" charset="0"/>
                <a:cs typeface="Arial" charset="0"/>
              </a:endParaRPr>
            </a:p>
            <a:p>
              <a:pPr marL="177800" indent="-177800">
                <a:buClr>
                  <a:srgbClr val="C00000"/>
                </a:buClr>
                <a:buFont typeface="Arial" charset="0"/>
                <a:buChar char="•"/>
                <a:defRPr/>
              </a:pPr>
              <a:endParaRPr lang="es-ES" sz="1600" dirty="0">
                <a:solidFill>
                  <a:schemeClr val="tx1"/>
                </a:solidFill>
                <a:latin typeface="Calibri" pitchFamily="34" charset="0"/>
                <a:cs typeface="Arial" charset="0"/>
              </a:endParaRPr>
            </a:p>
          </p:txBody>
        </p:sp>
        <p:sp>
          <p:nvSpPr>
            <p:cNvPr id="17" name="16 Rectángulo redondeado"/>
            <p:cNvSpPr/>
            <p:nvPr/>
          </p:nvSpPr>
          <p:spPr bwMode="auto">
            <a:xfrm>
              <a:off x="833497" y="981875"/>
              <a:ext cx="3354779" cy="174100"/>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a:solidFill>
                    <a:srgbClr val="FFFFFF"/>
                  </a:solidFill>
                  <a:latin typeface="Calibri" pitchFamily="34" charset="0"/>
                  <a:cs typeface="Arial" charset="0"/>
                </a:rPr>
                <a:t>Documentación </a:t>
              </a:r>
            </a:p>
          </p:txBody>
        </p:sp>
      </p:grpSp>
      <p:grpSp>
        <p:nvGrpSpPr>
          <p:cNvPr id="17413" name="9 Grupo"/>
          <p:cNvGrpSpPr>
            <a:grpSpLocks/>
          </p:cNvGrpSpPr>
          <p:nvPr/>
        </p:nvGrpSpPr>
        <p:grpSpPr bwMode="auto">
          <a:xfrm>
            <a:off x="395288" y="857250"/>
            <a:ext cx="8135937" cy="1493838"/>
            <a:chOff x="467544" y="1145879"/>
            <a:chExt cx="8136904" cy="1346386"/>
          </a:xfrm>
        </p:grpSpPr>
        <p:sp>
          <p:nvSpPr>
            <p:cNvPr id="5" name="4 Rectángulo redondeado"/>
            <p:cNvSpPr/>
            <p:nvPr/>
          </p:nvSpPr>
          <p:spPr>
            <a:xfrm>
              <a:off x="467544" y="1430609"/>
              <a:ext cx="8136904" cy="1061656"/>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Duración: 2-6 meses para PFIS y Río </a:t>
              </a:r>
              <a:r>
                <a:rPr lang="es-ES_tradnl" sz="1600" dirty="0" err="1" smtClean="0">
                  <a:solidFill>
                    <a:schemeClr val="tx1"/>
                  </a:solidFill>
                  <a:latin typeface="Calibri" pitchFamily="34" charset="0"/>
                  <a:cs typeface="Arial" charset="0"/>
                </a:rPr>
                <a:t>Hortega</a:t>
              </a:r>
              <a:r>
                <a:rPr lang="es-ES_tradnl" sz="1600" dirty="0" smtClean="0">
                  <a:solidFill>
                    <a:schemeClr val="tx1"/>
                  </a:solidFill>
                  <a:latin typeface="Calibri" pitchFamily="34" charset="0"/>
                  <a:cs typeface="Arial" charset="0"/>
                </a:rPr>
                <a:t>, JR y Miguel Servet I y II; 2-12 </a:t>
              </a:r>
              <a:r>
                <a:rPr lang="es-ES_tradnl" sz="1600" dirty="0">
                  <a:solidFill>
                    <a:schemeClr val="tx1"/>
                  </a:solidFill>
                  <a:latin typeface="Calibri" pitchFamily="34" charset="0"/>
                  <a:cs typeface="Arial" charset="0"/>
                </a:rPr>
                <a:t>meses para </a:t>
              </a:r>
              <a:r>
                <a:rPr lang="es-ES_tradnl" sz="1600" dirty="0" smtClean="0">
                  <a:solidFill>
                    <a:schemeClr val="tx1"/>
                  </a:solidFill>
                  <a:latin typeface="Calibri" pitchFamily="34" charset="0"/>
                  <a:cs typeface="Arial" charset="0"/>
                </a:rPr>
                <a:t>SB</a:t>
              </a: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Comenzar en </a:t>
              </a:r>
              <a:r>
                <a:rPr lang="es-ES_tradnl" sz="1600" dirty="0" smtClean="0">
                  <a:solidFill>
                    <a:schemeClr val="tx1"/>
                  </a:solidFill>
                  <a:latin typeface="Calibri" pitchFamily="34" charset="0"/>
                  <a:cs typeface="Arial" charset="0"/>
                </a:rPr>
                <a:t>2023 (</a:t>
              </a:r>
              <a:r>
                <a:rPr lang="es-ES_tradnl" sz="1600" dirty="0">
                  <a:solidFill>
                    <a:schemeClr val="tx1"/>
                  </a:solidFill>
                  <a:latin typeface="Calibri" pitchFamily="34" charset="0"/>
                  <a:cs typeface="Arial" charset="0"/>
                </a:rPr>
                <a:t>no fraccionado)</a:t>
              </a:r>
            </a:p>
            <a:p>
              <a:pPr marL="177800" indent="-177800">
                <a:buClr>
                  <a:srgbClr val="C00000"/>
                </a:buClr>
                <a:buFont typeface="Arial" charset="0"/>
                <a:buChar char="•"/>
                <a:defRPr/>
              </a:pPr>
              <a:r>
                <a:rPr lang="es-ES_tradnl" sz="1600" dirty="0">
                  <a:solidFill>
                    <a:schemeClr val="tx1"/>
                  </a:solidFill>
                  <a:latin typeface="Calibri" pitchFamily="34" charset="0"/>
                  <a:cs typeface="Arial" charset="0"/>
                </a:rPr>
                <a:t>Cuantía: 80€/día para centro nacional, 115€/día para centro internacional</a:t>
              </a:r>
            </a:p>
          </p:txBody>
        </p:sp>
        <p:sp>
          <p:nvSpPr>
            <p:cNvPr id="6" name="5 Rectángulo redondeado"/>
            <p:cNvSpPr/>
            <p:nvPr/>
          </p:nvSpPr>
          <p:spPr>
            <a:xfrm>
              <a:off x="681883" y="1145879"/>
              <a:ext cx="3355178" cy="33890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1600" b="1" dirty="0">
                  <a:solidFill>
                    <a:srgbClr val="FFFFFF"/>
                  </a:solidFill>
                  <a:latin typeface="Calibri" pitchFamily="34" charset="0"/>
                  <a:cs typeface="Arial" charset="0"/>
                </a:rPr>
                <a:t>Características</a:t>
              </a:r>
            </a:p>
          </p:txBody>
        </p:sp>
      </p:grpSp>
      <p:graphicFrame>
        <p:nvGraphicFramePr>
          <p:cNvPr id="56352" name="Group 32"/>
          <p:cNvGraphicFramePr>
            <a:graphicFrameLocks noGrp="1"/>
          </p:cNvGraphicFramePr>
          <p:nvPr>
            <p:extLst>
              <p:ext uri="{D42A27DB-BD31-4B8C-83A1-F6EECF244321}">
                <p14:modId xmlns:p14="http://schemas.microsoft.com/office/powerpoint/2010/main" val="451688387"/>
              </p:ext>
            </p:extLst>
          </p:nvPr>
        </p:nvGraphicFramePr>
        <p:xfrm>
          <a:off x="2071688" y="5429250"/>
          <a:ext cx="4476750" cy="742950"/>
        </p:xfrm>
        <a:graphic>
          <a:graphicData uri="http://schemas.openxmlformats.org/drawingml/2006/table">
            <a:tbl>
              <a:tblPr/>
              <a:tblGrid>
                <a:gridCol w="2238375"/>
                <a:gridCol w="2238375"/>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smtClean="0">
                          <a:ln>
                            <a:noFill/>
                          </a:ln>
                          <a:solidFill>
                            <a:srgbClr val="FFFFFF"/>
                          </a:solidFill>
                          <a:effectLst/>
                          <a:latin typeface="Calibri" pitchFamily="34" charset="0"/>
                          <a:cs typeface="Arial" charset="0"/>
                        </a:rPr>
                        <a:t>Plazo ISCIII</a:t>
                      </a:r>
                      <a:endParaRPr kumimoji="0" lang="es-ES" sz="18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18 de Marzo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22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87" name="Group 103"/>
          <p:cNvGraphicFramePr>
            <a:graphicFrameLocks noGrp="1"/>
          </p:cNvGraphicFramePr>
          <p:nvPr>
            <p:extLst>
              <p:ext uri="{D42A27DB-BD31-4B8C-83A1-F6EECF244321}">
                <p14:modId xmlns:p14="http://schemas.microsoft.com/office/powerpoint/2010/main" val="3625961546"/>
              </p:ext>
            </p:extLst>
          </p:nvPr>
        </p:nvGraphicFramePr>
        <p:xfrm>
          <a:off x="246063" y="1144588"/>
          <a:ext cx="8718550" cy="4948708"/>
        </p:xfrm>
        <a:graphic>
          <a:graphicData uri="http://schemas.openxmlformats.org/drawingml/2006/table">
            <a:tbl>
              <a:tblPr/>
              <a:tblGrid>
                <a:gridCol w="2497137"/>
                <a:gridCol w="6221413"/>
              </a:tblGrid>
              <a:tr h="956162">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Programa Estatal para Impulsar la Investigación Científico-Técnica y su Transferencia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865099">
                <a:tc>
                  <a:txBody>
                    <a:bodyPr/>
                    <a:lstStyle/>
                    <a:p>
                      <a:pPr marL="0" marR="0" lvl="1" indent="0" algn="ctr" defTabSz="914400" rtl="0" eaLnBrk="1" fontAlgn="base" latinLnBrk="0" hangingPunct="1">
                        <a:lnSpc>
                          <a:spcPct val="100000"/>
                        </a:lnSpc>
                        <a:spcBef>
                          <a:spcPct val="0"/>
                        </a:spcBef>
                        <a:spcAft>
                          <a:spcPct val="0"/>
                        </a:spcAft>
                        <a:buClrTx/>
                        <a:buSzTx/>
                        <a:buFontTx/>
                        <a:buNone/>
                        <a:tabLst/>
                      </a:pPr>
                      <a:r>
                        <a:rPr kumimoji="0" lang="es-ES" sz="1600" b="1" i="0" u="sng" strike="noStrike" cap="none" normalizeH="0" baseline="0" dirty="0" smtClean="0">
                          <a:ln>
                            <a:noFill/>
                          </a:ln>
                          <a:solidFill>
                            <a:schemeClr val="tx1"/>
                          </a:solidFill>
                          <a:effectLst/>
                          <a:latin typeface="Calibri" pitchFamily="34" charset="0"/>
                        </a:rPr>
                        <a:t>Subprograma Generación de conocimiento</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DDD"/>
                    </a:solidFill>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rgbClr val="4D4D4D"/>
                          </a:solidFill>
                          <a:effectLst/>
                          <a:latin typeface="Calibri" pitchFamily="34" charset="0"/>
                          <a:cs typeface="Arial" charset="0"/>
                        </a:rPr>
                        <a:t>Proyectos de I+D+I en salud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754116">
                <a:tc rowSpan="3">
                  <a:txBody>
                    <a:bodyPr/>
                    <a:lstStyle/>
                    <a:p>
                      <a:pPr marL="0" marR="0" lvl="1" indent="0" algn="ctr" defTabSz="914400" rtl="0" eaLnBrk="1" fontAlgn="base" latinLnBrk="0" hangingPunct="1">
                        <a:lnSpc>
                          <a:spcPct val="100000"/>
                        </a:lnSpc>
                        <a:spcBef>
                          <a:spcPct val="0"/>
                        </a:spcBef>
                        <a:spcAft>
                          <a:spcPct val="0"/>
                        </a:spcAft>
                        <a:buClrTx/>
                        <a:buSzTx/>
                        <a:buFontTx/>
                        <a:buNone/>
                        <a:tabLst/>
                      </a:pPr>
                      <a:r>
                        <a:rPr kumimoji="0" lang="es-ES" sz="1600" b="1" i="0" u="sng" strike="noStrike" kern="1200" cap="none" normalizeH="0" baseline="0" dirty="0" smtClean="0">
                          <a:ln>
                            <a:noFill/>
                          </a:ln>
                          <a:solidFill>
                            <a:schemeClr val="tx1"/>
                          </a:solidFill>
                          <a:effectLst/>
                          <a:latin typeface="Calibri" pitchFamily="34" charset="0"/>
                          <a:ea typeface="+mn-ea"/>
                          <a:cs typeface="+mn-cs"/>
                        </a:rPr>
                        <a:t>Subprograma Transferencia de Conocimiento</a:t>
                      </a:r>
                      <a:endParaRPr kumimoji="0" lang="es-ES" sz="1600" b="1" i="0" u="sng" strike="noStrike" kern="1200" cap="none" normalizeH="0" baseline="0" dirty="0">
                        <a:ln>
                          <a:noFill/>
                        </a:ln>
                        <a:solidFill>
                          <a:schemeClr val="tx1"/>
                        </a:solidFill>
                        <a:effectLst/>
                        <a:latin typeface="Calibri" pitchFamily="34" charset="0"/>
                        <a:ea typeface="+mn-ea"/>
                        <a:cs typeface="+mn-cs"/>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DDD"/>
                    </a:solidFill>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rgbClr val="4D4D4D"/>
                          </a:solidFill>
                          <a:effectLst/>
                          <a:latin typeface="Calibri" pitchFamily="34" charset="0"/>
                          <a:cs typeface="Arial" charset="0"/>
                        </a:rPr>
                        <a:t>Proyectos de desarrollo tecnológico en salud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754116">
                <a:tc vMerge="1">
                  <a:txBody>
                    <a:bodyPr/>
                    <a:lstStyle/>
                    <a:p>
                      <a:pPr marL="0" marR="0" lvl="1" indent="0" algn="ctr" defTabSz="914400" rtl="0" eaLnBrk="1" fontAlgn="base" latinLnBrk="0" hangingPunct="1">
                        <a:lnSpc>
                          <a:spcPct val="100000"/>
                        </a:lnSpc>
                        <a:spcBef>
                          <a:spcPct val="0"/>
                        </a:spcBef>
                        <a:spcAft>
                          <a:spcPct val="0"/>
                        </a:spcAft>
                        <a:buClrTx/>
                        <a:buSzTx/>
                        <a:buFontTx/>
                        <a:buNone/>
                        <a:tabLst/>
                      </a:pPr>
                      <a:endParaRPr kumimoji="0" lang="es-ES" sz="1600" b="1" i="0" u="sng" strike="noStrike" cap="none" normalizeH="0" baseline="0" dirty="0" smtClean="0">
                        <a:ln>
                          <a:noFill/>
                        </a:ln>
                        <a:solidFill>
                          <a:schemeClr val="tx1"/>
                        </a:solidFill>
                        <a:effectLst/>
                        <a:latin typeface="Calibri"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DDD"/>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alibri" pitchFamily="34" charset="0"/>
                          <a:cs typeface="Arial" charset="0"/>
                        </a:rPr>
                        <a:t>Proyectos de investigación clínica independiente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754116">
                <a:tc vMerge="1">
                  <a:txBody>
                    <a:bodyPr/>
                    <a:lstStyle/>
                    <a:p>
                      <a:pPr marL="0" marR="0" lvl="1" indent="0" algn="ctr" defTabSz="914400" rtl="0" eaLnBrk="1" fontAlgn="base" latinLnBrk="0" hangingPunct="1">
                        <a:lnSpc>
                          <a:spcPct val="100000"/>
                        </a:lnSpc>
                        <a:spcBef>
                          <a:spcPct val="0"/>
                        </a:spcBef>
                        <a:spcAft>
                          <a:spcPct val="0"/>
                        </a:spcAft>
                        <a:buClrTx/>
                        <a:buSzTx/>
                        <a:buFontTx/>
                        <a:buNone/>
                        <a:tabLst/>
                      </a:pPr>
                      <a:endParaRPr kumimoji="0" lang="es-ES" sz="1600" b="1" i="0" u="sng" strike="noStrike" cap="none" normalizeH="0" baseline="0" dirty="0" smtClean="0">
                        <a:ln>
                          <a:noFill/>
                        </a:ln>
                        <a:solidFill>
                          <a:schemeClr val="tx1"/>
                        </a:solidFill>
                        <a:effectLst/>
                        <a:latin typeface="Calibri"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DDD"/>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alibri" pitchFamily="34" charset="0"/>
                          <a:cs typeface="Arial" charset="0"/>
                        </a:rPr>
                        <a:t>Incorporación de nuevos grupos a CIBER</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865099">
                <a:tc>
                  <a:txBody>
                    <a:bodyPr/>
                    <a:lstStyle/>
                    <a:p>
                      <a:pPr marL="0" marR="0" lvl="1" indent="0" algn="ctr" defTabSz="914400" rtl="0" eaLnBrk="1" fontAlgn="base" latinLnBrk="0" hangingPunct="1">
                        <a:lnSpc>
                          <a:spcPct val="100000"/>
                        </a:lnSpc>
                        <a:spcBef>
                          <a:spcPct val="0"/>
                        </a:spcBef>
                        <a:spcAft>
                          <a:spcPct val="0"/>
                        </a:spcAft>
                        <a:buClrTx/>
                        <a:buSzTx/>
                        <a:buFontTx/>
                        <a:buNone/>
                        <a:tabLst/>
                      </a:pPr>
                      <a:r>
                        <a:rPr kumimoji="0" lang="es-ES" sz="1600" b="1" i="0" u="sng" strike="noStrike" cap="none" normalizeH="0" baseline="0" dirty="0" smtClean="0">
                          <a:ln>
                            <a:noFill/>
                          </a:ln>
                          <a:solidFill>
                            <a:schemeClr val="tx1"/>
                          </a:solidFill>
                          <a:effectLst/>
                          <a:latin typeface="Calibri" pitchFamily="34" charset="0"/>
                        </a:rPr>
                        <a:t>Subprograma Internacionalización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DDD"/>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alibri" pitchFamily="34" charset="0"/>
                          <a:cs typeface="Arial" charset="0"/>
                        </a:rPr>
                        <a:t>Proyectos de colaboración internacional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bl>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a:xfrm>
            <a:off x="500063" y="214313"/>
            <a:ext cx="8293100" cy="825500"/>
          </a:xfrm>
        </p:spPr>
        <p:txBody>
          <a:bodyPr/>
          <a:lstStyle/>
          <a:p>
            <a:pPr eaLnBrk="1" hangingPunct="1"/>
            <a:r>
              <a:rPr lang="es-ES" sz="2400" smtClean="0"/>
              <a:t>Contacto</a:t>
            </a:r>
          </a:p>
        </p:txBody>
      </p:sp>
      <p:sp>
        <p:nvSpPr>
          <p:cNvPr id="18435" name="3 CuadroTexto"/>
          <p:cNvSpPr txBox="1">
            <a:spLocks noChangeArrowheads="1"/>
          </p:cNvSpPr>
          <p:nvPr/>
        </p:nvSpPr>
        <p:spPr bwMode="auto">
          <a:xfrm>
            <a:off x="2378075" y="1989138"/>
            <a:ext cx="4714875" cy="3262432"/>
          </a:xfrm>
          <a:prstGeom prst="rect">
            <a:avLst/>
          </a:prstGeom>
          <a:noFill/>
          <a:ln w="9525">
            <a:noFill/>
            <a:miter lim="800000"/>
            <a:headEnd/>
            <a:tailEnd/>
          </a:ln>
        </p:spPr>
        <p:txBody>
          <a:bodyPr>
            <a:spAutoFit/>
          </a:bodyPr>
          <a:lstStyle/>
          <a:p>
            <a:pPr>
              <a:lnSpc>
                <a:spcPct val="150000"/>
              </a:lnSpc>
            </a:pPr>
            <a:r>
              <a:rPr lang="es-ES" sz="2800" b="1" dirty="0">
                <a:solidFill>
                  <a:schemeClr val="accent1"/>
                </a:solidFill>
                <a:latin typeface="Calibri" pitchFamily="34" charset="0"/>
              </a:rPr>
              <a:t>Secretaria Técnica de </a:t>
            </a:r>
            <a:r>
              <a:rPr lang="es-ES" sz="2800" b="1" dirty="0" err="1">
                <a:solidFill>
                  <a:schemeClr val="accent1"/>
                </a:solidFill>
                <a:latin typeface="Calibri" pitchFamily="34" charset="0"/>
              </a:rPr>
              <a:t>IdiPAZ</a:t>
            </a:r>
            <a:endParaRPr lang="es-ES" sz="2800" b="1" dirty="0">
              <a:solidFill>
                <a:schemeClr val="accent1"/>
              </a:solidFill>
              <a:latin typeface="Calibri" pitchFamily="34" charset="0"/>
            </a:endParaRPr>
          </a:p>
          <a:p>
            <a:pPr>
              <a:lnSpc>
                <a:spcPct val="150000"/>
              </a:lnSpc>
            </a:pPr>
            <a:r>
              <a:rPr lang="es-ES" sz="2400" b="1" dirty="0" smtClean="0">
                <a:latin typeface="Calibri" pitchFamily="34" charset="0"/>
              </a:rPr>
              <a:t>Merche Ruiz </a:t>
            </a:r>
            <a:endParaRPr lang="es-ES" sz="2400" b="1" dirty="0">
              <a:latin typeface="Calibri" pitchFamily="34" charset="0"/>
            </a:endParaRPr>
          </a:p>
          <a:p>
            <a:pPr>
              <a:lnSpc>
                <a:spcPct val="150000"/>
              </a:lnSpc>
            </a:pPr>
            <a:r>
              <a:rPr lang="es-ES" sz="2400" b="1" dirty="0" smtClean="0">
                <a:latin typeface="Calibri" pitchFamily="34" charset="0"/>
              </a:rPr>
              <a:t>Edificio </a:t>
            </a:r>
            <a:r>
              <a:rPr lang="es-ES" sz="2400" b="1" dirty="0" err="1">
                <a:latin typeface="Calibri" pitchFamily="34" charset="0"/>
              </a:rPr>
              <a:t>IdiPAZ</a:t>
            </a:r>
            <a:r>
              <a:rPr lang="es-ES" sz="2400" b="1" dirty="0">
                <a:latin typeface="Calibri" pitchFamily="34" charset="0"/>
              </a:rPr>
              <a:t>, planta baja</a:t>
            </a:r>
          </a:p>
          <a:p>
            <a:pPr>
              <a:lnSpc>
                <a:spcPct val="150000"/>
              </a:lnSpc>
            </a:pPr>
            <a:r>
              <a:rPr lang="es-ES" sz="2400" b="1" dirty="0">
                <a:latin typeface="Calibri" pitchFamily="34" charset="0"/>
              </a:rPr>
              <a:t>Teléfonos: </a:t>
            </a:r>
            <a:r>
              <a:rPr lang="es-ES" sz="2400" b="1" dirty="0" smtClean="0">
                <a:latin typeface="Calibri" pitchFamily="34" charset="0"/>
              </a:rPr>
              <a:t>447530 </a:t>
            </a:r>
            <a:r>
              <a:rPr lang="es-ES" sz="2400" b="1" dirty="0" smtClean="0">
                <a:solidFill>
                  <a:srgbClr val="4F81BD"/>
                </a:solidFill>
                <a:latin typeface="Calibri" pitchFamily="34" charset="0"/>
              </a:rPr>
              <a:t>secretariatecnica@idipaz.es</a:t>
            </a:r>
            <a:endParaRPr lang="es-ES" sz="2400" b="1" dirty="0">
              <a:solidFill>
                <a:srgbClr val="4F81BD"/>
              </a:solidFill>
              <a:latin typeface="Calibri" pitchFamily="34" charset="0"/>
            </a:endParaRPr>
          </a:p>
          <a:p>
            <a:endParaRPr lang="es-ES" sz="2000" b="1"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552450" y="214313"/>
            <a:ext cx="8293100" cy="825500"/>
          </a:xfrm>
        </p:spPr>
        <p:txBody>
          <a:bodyPr/>
          <a:lstStyle/>
          <a:p>
            <a:pPr eaLnBrk="1" hangingPunct="1"/>
            <a:r>
              <a:rPr lang="es-ES" sz="2000" dirty="0" smtClean="0"/>
              <a:t>Proyectos de I+D+I en salud</a:t>
            </a:r>
          </a:p>
        </p:txBody>
      </p:sp>
      <p:grpSp>
        <p:nvGrpSpPr>
          <p:cNvPr id="6147" name="9 Grupo"/>
          <p:cNvGrpSpPr>
            <a:grpSpLocks/>
          </p:cNvGrpSpPr>
          <p:nvPr/>
        </p:nvGrpSpPr>
        <p:grpSpPr bwMode="auto">
          <a:xfrm>
            <a:off x="468313" y="765175"/>
            <a:ext cx="8135937" cy="1071563"/>
            <a:chOff x="467544" y="1064339"/>
            <a:chExt cx="8136904" cy="1019943"/>
          </a:xfrm>
        </p:grpSpPr>
        <p:sp>
          <p:nvSpPr>
            <p:cNvPr id="14" name="13 Rectángulo redondeado"/>
            <p:cNvSpPr/>
            <p:nvPr/>
          </p:nvSpPr>
          <p:spPr>
            <a:xfrm>
              <a:off x="467544" y="1430007"/>
              <a:ext cx="8136904" cy="654275"/>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pitchFamily="34" charset="0"/>
                <a:buChar char="•"/>
                <a:defRPr/>
              </a:pPr>
              <a:r>
                <a:rPr lang="es-ES" dirty="0">
                  <a:solidFill>
                    <a:schemeClr val="tx1"/>
                  </a:solidFill>
                  <a:latin typeface="Calibri" pitchFamily="34" charset="0"/>
                </a:rPr>
                <a:t>Proyectos individuales, coordinados y </a:t>
              </a:r>
              <a:r>
                <a:rPr lang="es-ES" dirty="0" err="1">
                  <a:solidFill>
                    <a:schemeClr val="tx1"/>
                  </a:solidFill>
                  <a:latin typeface="Calibri" pitchFamily="34" charset="0"/>
                </a:rPr>
                <a:t>multicéntricos</a:t>
              </a:r>
              <a:endParaRPr lang="es-ES" dirty="0">
                <a:solidFill>
                  <a:schemeClr val="tx1"/>
                </a:solidFill>
                <a:latin typeface="Calibri" pitchFamily="34" charset="0"/>
              </a:endParaRPr>
            </a:p>
            <a:p>
              <a:pPr marL="177800" indent="-177800">
                <a:buClr>
                  <a:srgbClr val="C00000"/>
                </a:buClr>
                <a:buFont typeface="Arial" pitchFamily="34" charset="0"/>
                <a:buChar char="•"/>
                <a:defRPr/>
              </a:pPr>
              <a:r>
                <a:rPr lang="es-ES" dirty="0">
                  <a:solidFill>
                    <a:schemeClr val="tx1"/>
                  </a:solidFill>
                  <a:latin typeface="Calibri" pitchFamily="34" charset="0"/>
                </a:rPr>
                <a:t>Duración: 3 años</a:t>
              </a:r>
            </a:p>
          </p:txBody>
        </p:sp>
        <p:sp>
          <p:nvSpPr>
            <p:cNvPr id="15" name="14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b="1" dirty="0">
                  <a:latin typeface="Calibri" pitchFamily="34" charset="0"/>
                </a:rPr>
                <a:t>Características</a:t>
              </a:r>
            </a:p>
          </p:txBody>
        </p:sp>
      </p:grpSp>
      <p:grpSp>
        <p:nvGrpSpPr>
          <p:cNvPr id="6148" name="12 Grupo"/>
          <p:cNvGrpSpPr>
            <a:grpSpLocks/>
          </p:cNvGrpSpPr>
          <p:nvPr/>
        </p:nvGrpSpPr>
        <p:grpSpPr bwMode="auto">
          <a:xfrm>
            <a:off x="357188" y="3860800"/>
            <a:ext cx="8247062" cy="1440408"/>
            <a:chOff x="317442" y="2272898"/>
            <a:chExt cx="8247092" cy="1033811"/>
          </a:xfrm>
        </p:grpSpPr>
        <p:grpSp>
          <p:nvGrpSpPr>
            <p:cNvPr id="6168" name="13 Grupo"/>
            <p:cNvGrpSpPr>
              <a:grpSpLocks/>
            </p:cNvGrpSpPr>
            <p:nvPr/>
          </p:nvGrpSpPr>
          <p:grpSpPr bwMode="auto">
            <a:xfrm>
              <a:off x="317442" y="2592093"/>
              <a:ext cx="8247092" cy="714616"/>
              <a:chOff x="317442" y="2592093"/>
              <a:chExt cx="8247092" cy="714616"/>
            </a:xfrm>
          </p:grpSpPr>
          <p:sp>
            <p:nvSpPr>
              <p:cNvPr id="25" name="24 Rectángulo redondeado"/>
              <p:cNvSpPr>
                <a:spLocks noChangeArrowheads="1"/>
              </p:cNvSpPr>
              <p:nvPr/>
            </p:nvSpPr>
            <p:spPr bwMode="auto">
              <a:xfrm>
                <a:off x="6349964" y="2663554"/>
                <a:ext cx="2071695" cy="571693"/>
              </a:xfrm>
              <a:prstGeom prst="roundRect">
                <a:avLst>
                  <a:gd name="adj" fmla="val 16667"/>
                </a:avLst>
              </a:prstGeom>
              <a:noFill/>
              <a:ln w="25400" algn="ctr">
                <a:noFill/>
                <a:round/>
                <a:headEnd/>
                <a:tailEnd/>
              </a:ln>
            </p:spPr>
            <p:txBody>
              <a:bodyPr anchor="ctr"/>
              <a:lstStyle/>
              <a:p>
                <a:pPr marL="177800" indent="-177800" algn="ctr">
                  <a:buClr>
                    <a:srgbClr val="C00000"/>
                  </a:buClr>
                  <a:defRPr/>
                </a:pPr>
                <a:endParaRPr lang="es-ES" b="1" dirty="0">
                  <a:solidFill>
                    <a:srgbClr val="C00000"/>
                  </a:solidFill>
                  <a:latin typeface="Calibri" pitchFamily="34" charset="0"/>
                  <a:cs typeface="+mn-cs"/>
                </a:endParaRPr>
              </a:p>
            </p:txBody>
          </p:sp>
          <p:sp>
            <p:nvSpPr>
              <p:cNvPr id="26" name="25 Rectángulo redondeado"/>
              <p:cNvSpPr/>
              <p:nvPr/>
            </p:nvSpPr>
            <p:spPr bwMode="auto">
              <a:xfrm>
                <a:off x="317442" y="2592093"/>
                <a:ext cx="8247092" cy="714616"/>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pitchFamily="34" charset="0"/>
                  <a:buChar char="•"/>
                  <a:defRPr/>
                </a:pPr>
                <a:r>
                  <a:rPr lang="es-ES" dirty="0">
                    <a:solidFill>
                      <a:schemeClr val="tx1"/>
                    </a:solidFill>
                    <a:latin typeface="Calibri" pitchFamily="34" charset="0"/>
                  </a:rPr>
                  <a:t>Memoria </a:t>
                </a:r>
              </a:p>
              <a:p>
                <a:pPr marL="177800" indent="-177800">
                  <a:buClr>
                    <a:srgbClr val="C00000"/>
                  </a:buClr>
                  <a:buFont typeface="Arial" pitchFamily="34" charset="0"/>
                  <a:buChar char="•"/>
                  <a:defRPr/>
                </a:pPr>
                <a:r>
                  <a:rPr lang="es-ES" dirty="0" smtClean="0">
                    <a:solidFill>
                      <a:schemeClr val="tx1"/>
                    </a:solidFill>
                    <a:latin typeface="Calibri" pitchFamily="34" charset="0"/>
                  </a:rPr>
                  <a:t>CVA-ISCIII </a:t>
                </a:r>
                <a:r>
                  <a:rPr lang="es-ES" dirty="0">
                    <a:solidFill>
                      <a:schemeClr val="tx1"/>
                    </a:solidFill>
                    <a:latin typeface="Calibri" pitchFamily="34" charset="0"/>
                  </a:rPr>
                  <a:t>del IP y del Equipo de </a:t>
                </a:r>
                <a:r>
                  <a:rPr lang="es-ES" dirty="0" smtClean="0">
                    <a:solidFill>
                      <a:schemeClr val="tx1"/>
                    </a:solidFill>
                    <a:latin typeface="Calibri" pitchFamily="34" charset="0"/>
                  </a:rPr>
                  <a:t>Investigación</a:t>
                </a:r>
              </a:p>
            </p:txBody>
          </p:sp>
        </p:grpSp>
        <p:sp>
          <p:nvSpPr>
            <p:cNvPr id="24" name="23 Rectángulo redondeado"/>
            <p:cNvSpPr/>
            <p:nvPr/>
          </p:nvSpPr>
          <p:spPr bwMode="auto">
            <a:xfrm>
              <a:off x="637722" y="2272898"/>
              <a:ext cx="5426509" cy="390656"/>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b="1" dirty="0">
                  <a:solidFill>
                    <a:srgbClr val="FFFFFF"/>
                  </a:solidFill>
                  <a:latin typeface="Calibri" pitchFamily="34" charset="0"/>
                  <a:cs typeface="Arial" charset="0"/>
                </a:rPr>
                <a:t>Documentación (modelos normalizados </a:t>
              </a:r>
              <a:r>
                <a:rPr lang="es-ES" sz="2000" b="1" dirty="0" smtClean="0">
                  <a:solidFill>
                    <a:srgbClr val="FFFFFF"/>
                  </a:solidFill>
                  <a:latin typeface="Calibri" pitchFamily="34" charset="0"/>
                  <a:cs typeface="Arial" charset="0"/>
                </a:rPr>
                <a:t>2022)</a:t>
              </a:r>
              <a:endParaRPr lang="es-ES" sz="2000" b="1" dirty="0">
                <a:solidFill>
                  <a:srgbClr val="FFFFFF"/>
                </a:solidFill>
                <a:latin typeface="Calibri" pitchFamily="34" charset="0"/>
                <a:cs typeface="Arial" charset="0"/>
              </a:endParaRPr>
            </a:p>
          </p:txBody>
        </p:sp>
      </p:grpSp>
      <p:grpSp>
        <p:nvGrpSpPr>
          <p:cNvPr id="6149" name="17 Grupo"/>
          <p:cNvGrpSpPr>
            <a:grpSpLocks/>
          </p:cNvGrpSpPr>
          <p:nvPr/>
        </p:nvGrpSpPr>
        <p:grpSpPr bwMode="auto">
          <a:xfrm>
            <a:off x="357188" y="1928813"/>
            <a:ext cx="8208962" cy="1870075"/>
            <a:chOff x="325465" y="415501"/>
            <a:chExt cx="8858312" cy="1870490"/>
          </a:xfrm>
        </p:grpSpPr>
        <p:sp>
          <p:nvSpPr>
            <p:cNvPr id="28" name="27 Rectángulo redondeado"/>
            <p:cNvSpPr/>
            <p:nvPr/>
          </p:nvSpPr>
          <p:spPr bwMode="auto">
            <a:xfrm>
              <a:off x="325465" y="714017"/>
              <a:ext cx="8858312" cy="1571974"/>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dirty="0">
                  <a:solidFill>
                    <a:schemeClr val="tx1"/>
                  </a:solidFill>
                  <a:latin typeface="Calibri" pitchFamily="34" charset="0"/>
                  <a:cs typeface="Arial" charset="0"/>
                </a:rPr>
                <a:t>Dedicación única al proyecto</a:t>
              </a:r>
            </a:p>
            <a:p>
              <a:pPr marL="177800" indent="-177800">
                <a:buClr>
                  <a:srgbClr val="C00000"/>
                </a:buClr>
                <a:buFont typeface="Arial" charset="0"/>
                <a:buChar char="•"/>
                <a:defRPr/>
              </a:pPr>
              <a:r>
                <a:rPr lang="es-ES" dirty="0">
                  <a:solidFill>
                    <a:schemeClr val="tx1"/>
                  </a:solidFill>
                  <a:latin typeface="Calibri" pitchFamily="34" charset="0"/>
                  <a:cs typeface="Arial" charset="0"/>
                </a:rPr>
                <a:t>Pertenecer a la plantilla de la entidad solicitante, incluidos JR, MS y </a:t>
              </a:r>
              <a:r>
                <a:rPr lang="es-ES" dirty="0" err="1">
                  <a:solidFill>
                    <a:schemeClr val="tx1"/>
                  </a:solidFill>
                  <a:latin typeface="Calibri" pitchFamily="34" charset="0"/>
                  <a:cs typeface="Arial" charset="0"/>
                </a:rPr>
                <a:t>RyC</a:t>
              </a:r>
              <a:r>
                <a:rPr lang="es-ES" dirty="0">
                  <a:solidFill>
                    <a:schemeClr val="tx1"/>
                  </a:solidFill>
                  <a:latin typeface="Calibri" pitchFamily="34" charset="0"/>
                  <a:cs typeface="Arial" charset="0"/>
                </a:rPr>
                <a:t>.</a:t>
              </a:r>
            </a:p>
            <a:p>
              <a:pPr marL="177800" indent="-177800">
                <a:buClr>
                  <a:srgbClr val="C00000"/>
                </a:buClr>
                <a:buFont typeface="Arial" charset="0"/>
                <a:buChar char="•"/>
                <a:defRPr/>
              </a:pPr>
              <a:r>
                <a:rPr lang="es-ES" dirty="0">
                  <a:solidFill>
                    <a:schemeClr val="tx1"/>
                  </a:solidFill>
                  <a:latin typeface="Calibri" pitchFamily="34" charset="0"/>
                  <a:cs typeface="Arial" charset="0"/>
                </a:rPr>
                <a:t>No estar realizando: FSE, SB, JC, </a:t>
              </a:r>
              <a:r>
                <a:rPr lang="es-ES" dirty="0" smtClean="0">
                  <a:solidFill>
                    <a:schemeClr val="tx1"/>
                  </a:solidFill>
                  <a:latin typeface="Calibri" pitchFamily="34" charset="0"/>
                  <a:cs typeface="Arial" charset="0"/>
                </a:rPr>
                <a:t>RH ni estar contratado a cargo de proyecto</a:t>
              </a:r>
              <a:endParaRPr lang="es-ES" dirty="0">
                <a:solidFill>
                  <a:schemeClr val="tx1"/>
                </a:solidFill>
                <a:latin typeface="Calibri" pitchFamily="34" charset="0"/>
                <a:cs typeface="Arial" charset="0"/>
              </a:endParaRPr>
            </a:p>
            <a:p>
              <a:pPr marL="177800" indent="-177800">
                <a:buClr>
                  <a:srgbClr val="C00000"/>
                </a:buClr>
                <a:buFont typeface="Arial" charset="0"/>
                <a:buChar char="•"/>
                <a:defRPr/>
              </a:pPr>
              <a:r>
                <a:rPr lang="es-ES" b="1" dirty="0">
                  <a:solidFill>
                    <a:schemeClr val="tx1"/>
                  </a:solidFill>
                  <a:latin typeface="Calibri" pitchFamily="34" charset="0"/>
                  <a:cs typeface="Arial" charset="0"/>
                </a:rPr>
                <a:t>No compatible </a:t>
              </a:r>
              <a:r>
                <a:rPr lang="es-ES" dirty="0">
                  <a:solidFill>
                    <a:schemeClr val="tx1"/>
                  </a:solidFill>
                  <a:latin typeface="Calibri" pitchFamily="34" charset="0"/>
                  <a:cs typeface="Arial" charset="0"/>
                </a:rPr>
                <a:t>con </a:t>
              </a:r>
              <a:r>
                <a:rPr lang="es-ES" dirty="0" smtClean="0">
                  <a:solidFill>
                    <a:schemeClr val="tx1"/>
                  </a:solidFill>
                  <a:latin typeface="Calibri" pitchFamily="34" charset="0"/>
                  <a:cs typeface="Arial" charset="0"/>
                </a:rPr>
                <a:t>solicitud proyectos Generación del Conocimiento 2022</a:t>
              </a:r>
              <a:endParaRPr lang="es-ES" dirty="0">
                <a:solidFill>
                  <a:schemeClr val="tx1"/>
                </a:solidFill>
                <a:latin typeface="Calibri" pitchFamily="34" charset="0"/>
                <a:cs typeface="Arial" charset="0"/>
              </a:endParaRPr>
            </a:p>
          </p:txBody>
        </p:sp>
        <p:sp>
          <p:nvSpPr>
            <p:cNvPr id="29" name="28 Rectángulo redondeado"/>
            <p:cNvSpPr/>
            <p:nvPr/>
          </p:nvSpPr>
          <p:spPr bwMode="auto">
            <a:xfrm>
              <a:off x="707584" y="415501"/>
              <a:ext cx="3668345" cy="441721"/>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b="1">
                  <a:solidFill>
                    <a:srgbClr val="FFFFFF"/>
                  </a:solidFill>
                  <a:latin typeface="Calibri" pitchFamily="34" charset="0"/>
                  <a:cs typeface="Arial" charset="0"/>
                </a:rPr>
                <a:t>Requisitos IP – Co IP</a:t>
              </a:r>
            </a:p>
          </p:txBody>
        </p:sp>
      </p:grpSp>
      <p:graphicFrame>
        <p:nvGraphicFramePr>
          <p:cNvPr id="17447" name="Group 39"/>
          <p:cNvGraphicFramePr>
            <a:graphicFrameLocks noGrp="1"/>
          </p:cNvGraphicFramePr>
          <p:nvPr>
            <p:extLst>
              <p:ext uri="{D42A27DB-BD31-4B8C-83A1-F6EECF244321}">
                <p14:modId xmlns:p14="http://schemas.microsoft.com/office/powerpoint/2010/main" val="7411471"/>
              </p:ext>
            </p:extLst>
          </p:nvPr>
        </p:nvGraphicFramePr>
        <p:xfrm>
          <a:off x="1691680" y="5373216"/>
          <a:ext cx="5238788" cy="742950"/>
        </p:xfrm>
        <a:graphic>
          <a:graphicData uri="http://schemas.openxmlformats.org/drawingml/2006/table">
            <a:tbl>
              <a:tblPr/>
              <a:tblGrid>
                <a:gridCol w="2619394"/>
                <a:gridCol w="2619394"/>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FFFFFF"/>
                          </a:solidFill>
                          <a:effectLst/>
                          <a:latin typeface="Calibri" pitchFamily="34" charset="0"/>
                          <a:cs typeface="Arial" charset="0"/>
                        </a:rPr>
                        <a:t>Plazo ISCIII</a:t>
                      </a:r>
                      <a:endParaRPr kumimoji="0" lang="es-ES" sz="1800" b="1" i="0" u="none" strike="noStrike" cap="none" normalizeH="0" baseline="0" dirty="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22 de Marzo 12:00 h</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24 de Marzo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539750" y="188913"/>
            <a:ext cx="8293100" cy="825500"/>
          </a:xfrm>
        </p:spPr>
        <p:txBody>
          <a:bodyPr/>
          <a:lstStyle/>
          <a:p>
            <a:pPr eaLnBrk="1" hangingPunct="1"/>
            <a:r>
              <a:rPr lang="es-ES" sz="2000" smtClean="0"/>
              <a:t>Proyectos de desarrollo tecnológico en salud </a:t>
            </a:r>
          </a:p>
        </p:txBody>
      </p:sp>
      <p:grpSp>
        <p:nvGrpSpPr>
          <p:cNvPr id="7171" name="9 Grupo"/>
          <p:cNvGrpSpPr>
            <a:grpSpLocks/>
          </p:cNvGrpSpPr>
          <p:nvPr/>
        </p:nvGrpSpPr>
        <p:grpSpPr bwMode="auto">
          <a:xfrm>
            <a:off x="436563" y="785813"/>
            <a:ext cx="8135937" cy="1500187"/>
            <a:chOff x="467544" y="1064339"/>
            <a:chExt cx="8136904" cy="1427926"/>
          </a:xfrm>
        </p:grpSpPr>
        <p:sp>
          <p:nvSpPr>
            <p:cNvPr id="5" name="4 Rectángulo redondeado"/>
            <p:cNvSpPr/>
            <p:nvPr/>
          </p:nvSpPr>
          <p:spPr>
            <a:xfrm>
              <a:off x="467544" y="1430009"/>
              <a:ext cx="8136904" cy="1062256"/>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dirty="0" smtClean="0">
                  <a:solidFill>
                    <a:schemeClr val="tx1"/>
                  </a:solidFill>
                  <a:latin typeface="Calibri" pitchFamily="34" charset="0"/>
                  <a:cs typeface="Arial" charset="0"/>
                </a:rPr>
                <a:t>Tipo A: Proyectos de prueba de concepto </a:t>
              </a:r>
              <a:r>
                <a:rPr lang="es-ES" dirty="0" err="1" smtClean="0">
                  <a:solidFill>
                    <a:schemeClr val="tx1"/>
                  </a:solidFill>
                  <a:latin typeface="Calibri" pitchFamily="34" charset="0"/>
                  <a:cs typeface="Arial" charset="0"/>
                </a:rPr>
                <a:t>PdC</a:t>
              </a:r>
              <a:r>
                <a:rPr lang="es-ES" dirty="0" smtClean="0">
                  <a:solidFill>
                    <a:schemeClr val="tx1"/>
                  </a:solidFill>
                  <a:latin typeface="Calibri" pitchFamily="34" charset="0"/>
                  <a:cs typeface="Arial" charset="0"/>
                </a:rPr>
                <a:t> (2 años)</a:t>
              </a:r>
            </a:p>
            <a:p>
              <a:pPr marL="177800" indent="-177800">
                <a:buClr>
                  <a:srgbClr val="C00000"/>
                </a:buClr>
                <a:buFont typeface="Arial" charset="0"/>
                <a:buChar char="•"/>
                <a:defRPr/>
              </a:pPr>
              <a:r>
                <a:rPr lang="es-ES" dirty="0" smtClean="0">
                  <a:solidFill>
                    <a:schemeClr val="tx1"/>
                  </a:solidFill>
                  <a:latin typeface="Calibri" pitchFamily="34" charset="0"/>
                  <a:cs typeface="Arial" charset="0"/>
                </a:rPr>
                <a:t>Tipo B: Proyectos de validación tecnológica de prototipos VTP (3 años)</a:t>
              </a:r>
            </a:p>
            <a:p>
              <a:pPr marL="177800" indent="-177800">
                <a:buClr>
                  <a:srgbClr val="C00000"/>
                </a:buClr>
                <a:buFont typeface="Arial" charset="0"/>
                <a:buChar char="•"/>
                <a:defRPr/>
              </a:pPr>
              <a:r>
                <a:rPr lang="es-ES" dirty="0" smtClean="0">
                  <a:solidFill>
                    <a:schemeClr val="tx1"/>
                  </a:solidFill>
                  <a:latin typeface="Calibri" pitchFamily="34" charset="0"/>
                  <a:cs typeface="Arial" charset="0"/>
                </a:rPr>
                <a:t>Proyectos individuales o coordinados</a:t>
              </a:r>
              <a:endParaRPr lang="es-ES"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dirty="0">
                  <a:solidFill>
                    <a:schemeClr val="tx1"/>
                  </a:solidFill>
                  <a:latin typeface="Calibri" pitchFamily="34" charset="0"/>
                  <a:cs typeface="Arial" charset="0"/>
                </a:rPr>
                <a:t>Obligatoriedad vinculación con empresas u otras entidades públicas o </a:t>
              </a:r>
              <a:r>
                <a:rPr lang="es-ES_tradnl" dirty="0" smtClean="0">
                  <a:solidFill>
                    <a:schemeClr val="tx1"/>
                  </a:solidFill>
                  <a:latin typeface="Calibri" pitchFamily="34" charset="0"/>
                  <a:cs typeface="Arial" charset="0"/>
                </a:rPr>
                <a:t>privadas</a:t>
              </a:r>
              <a:endParaRPr lang="es-ES" dirty="0">
                <a:solidFill>
                  <a:schemeClr val="tx1"/>
                </a:solidFill>
                <a:latin typeface="Calibri" pitchFamily="34" charset="0"/>
                <a:cs typeface="Arial" charset="0"/>
              </a:endParaRP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b="1" dirty="0">
                  <a:latin typeface="Calibri" pitchFamily="34" charset="0"/>
                </a:rPr>
                <a:t>Características</a:t>
              </a:r>
            </a:p>
          </p:txBody>
        </p:sp>
      </p:grpSp>
      <p:grpSp>
        <p:nvGrpSpPr>
          <p:cNvPr id="7172" name="12 Grupo"/>
          <p:cNvGrpSpPr>
            <a:grpSpLocks/>
          </p:cNvGrpSpPr>
          <p:nvPr/>
        </p:nvGrpSpPr>
        <p:grpSpPr bwMode="auto">
          <a:xfrm>
            <a:off x="323528" y="3579800"/>
            <a:ext cx="8135937" cy="1570037"/>
            <a:chOff x="428596" y="2091865"/>
            <a:chExt cx="8135937" cy="1357755"/>
          </a:xfrm>
        </p:grpSpPr>
        <p:sp>
          <p:nvSpPr>
            <p:cNvPr id="14" name="13 Rectángulo redondeado"/>
            <p:cNvSpPr/>
            <p:nvPr/>
          </p:nvSpPr>
          <p:spPr bwMode="auto">
            <a:xfrm>
              <a:off x="428596" y="2448807"/>
              <a:ext cx="8135937" cy="1000813"/>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pitchFamily="34" charset="0"/>
                <a:buChar char="•"/>
                <a:defRPr/>
              </a:pPr>
              <a:r>
                <a:rPr lang="es-ES" dirty="0">
                  <a:solidFill>
                    <a:schemeClr val="tx1"/>
                  </a:solidFill>
                  <a:latin typeface="Calibri" pitchFamily="34" charset="0"/>
                </a:rPr>
                <a:t>Memoria </a:t>
              </a:r>
            </a:p>
            <a:p>
              <a:pPr marL="177800" indent="-177800">
                <a:buClr>
                  <a:srgbClr val="C00000"/>
                </a:buClr>
                <a:buFont typeface="Arial" pitchFamily="34" charset="0"/>
                <a:buChar char="•"/>
                <a:defRPr/>
              </a:pPr>
              <a:r>
                <a:rPr lang="es-ES" dirty="0" smtClean="0">
                  <a:solidFill>
                    <a:schemeClr val="tx1"/>
                  </a:solidFill>
                  <a:latin typeface="Calibri" pitchFamily="34" charset="0"/>
                </a:rPr>
                <a:t>CVA-ISCIII </a:t>
              </a:r>
              <a:r>
                <a:rPr lang="es-ES" dirty="0">
                  <a:solidFill>
                    <a:schemeClr val="tx1"/>
                  </a:solidFill>
                  <a:latin typeface="Calibri" pitchFamily="34" charset="0"/>
                </a:rPr>
                <a:t>del IP y del Equipo de Investigación</a:t>
              </a:r>
            </a:p>
            <a:p>
              <a:pPr marL="177800" indent="-177800">
                <a:buClr>
                  <a:srgbClr val="C00000"/>
                </a:buClr>
                <a:buFont typeface="Arial" pitchFamily="34" charset="0"/>
                <a:buChar char="•"/>
                <a:defRPr/>
              </a:pPr>
              <a:r>
                <a:rPr lang="es-ES_tradnl" dirty="0">
                  <a:solidFill>
                    <a:schemeClr val="tx1"/>
                  </a:solidFill>
                  <a:latin typeface="Calibri" pitchFamily="34" charset="0"/>
                </a:rPr>
                <a:t>Documentación que acredite la colaboración y vinculación con empresas </a:t>
              </a:r>
              <a:endParaRPr lang="es-ES" dirty="0">
                <a:solidFill>
                  <a:schemeClr val="tx1"/>
                </a:solidFill>
                <a:latin typeface="Calibri" pitchFamily="34" charset="0"/>
              </a:endParaRPr>
            </a:p>
            <a:p>
              <a:pPr marL="177800" indent="-177800">
                <a:buClr>
                  <a:srgbClr val="C00000"/>
                </a:buClr>
                <a:buFont typeface="Arial" pitchFamily="34" charset="0"/>
                <a:buChar char="•"/>
                <a:defRPr/>
              </a:pPr>
              <a:r>
                <a:rPr lang="es-ES" dirty="0">
                  <a:solidFill>
                    <a:schemeClr val="tx1"/>
                  </a:solidFill>
                  <a:latin typeface="Calibri" pitchFamily="34" charset="0"/>
                </a:rPr>
                <a:t>Documento de coordinación, si procede</a:t>
              </a:r>
            </a:p>
          </p:txBody>
        </p:sp>
        <p:sp>
          <p:nvSpPr>
            <p:cNvPr id="12" name="11 Rectángulo redondeado"/>
            <p:cNvSpPr/>
            <p:nvPr/>
          </p:nvSpPr>
          <p:spPr bwMode="auto">
            <a:xfrm>
              <a:off x="637722" y="2091865"/>
              <a:ext cx="5426509" cy="369299"/>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b="1" dirty="0">
                  <a:latin typeface="Calibri" pitchFamily="34" charset="0"/>
                </a:rPr>
                <a:t>Documentación (modelos normalizados </a:t>
              </a:r>
              <a:r>
                <a:rPr lang="es-ES" sz="2000" b="1" dirty="0" smtClean="0">
                  <a:latin typeface="Calibri" pitchFamily="34" charset="0"/>
                </a:rPr>
                <a:t>2022)</a:t>
              </a:r>
              <a:endParaRPr lang="es-ES" sz="2000" b="1" dirty="0">
                <a:latin typeface="Calibri" pitchFamily="34" charset="0"/>
              </a:endParaRPr>
            </a:p>
          </p:txBody>
        </p:sp>
      </p:grpSp>
      <p:grpSp>
        <p:nvGrpSpPr>
          <p:cNvPr id="7173" name="17 Grupo"/>
          <p:cNvGrpSpPr>
            <a:grpSpLocks/>
          </p:cNvGrpSpPr>
          <p:nvPr/>
        </p:nvGrpSpPr>
        <p:grpSpPr bwMode="auto">
          <a:xfrm>
            <a:off x="428625" y="2309533"/>
            <a:ext cx="8135938" cy="1190905"/>
            <a:chOff x="619184" y="667807"/>
            <a:chExt cx="8135937" cy="1046680"/>
          </a:xfrm>
        </p:grpSpPr>
        <p:sp>
          <p:nvSpPr>
            <p:cNvPr id="16" name="15 Rectángulo redondeado"/>
            <p:cNvSpPr/>
            <p:nvPr/>
          </p:nvSpPr>
          <p:spPr bwMode="auto">
            <a:xfrm>
              <a:off x="619184" y="1044524"/>
              <a:ext cx="8135937" cy="669963"/>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dirty="0">
                  <a:solidFill>
                    <a:schemeClr val="tx1"/>
                  </a:solidFill>
                  <a:latin typeface="Calibri" pitchFamily="34" charset="0"/>
                  <a:cs typeface="Arial" charset="0"/>
                </a:rPr>
                <a:t>Pertenecer a la plantilla de la entidad solicitante, incluidos JR, MS y </a:t>
              </a:r>
              <a:r>
                <a:rPr lang="es-ES" dirty="0" err="1">
                  <a:solidFill>
                    <a:schemeClr val="tx1"/>
                  </a:solidFill>
                  <a:latin typeface="Calibri" pitchFamily="34" charset="0"/>
                  <a:cs typeface="Arial" charset="0"/>
                </a:rPr>
                <a:t>RyC</a:t>
              </a:r>
              <a:r>
                <a:rPr lang="es-ES" dirty="0">
                  <a:solidFill>
                    <a:schemeClr val="tx1"/>
                  </a:solidFill>
                  <a:latin typeface="Calibri" pitchFamily="34" charset="0"/>
                  <a:cs typeface="Arial" charset="0"/>
                </a:rPr>
                <a:t>.</a:t>
              </a:r>
            </a:p>
            <a:p>
              <a:pPr marL="177800" indent="-177800">
                <a:buClr>
                  <a:srgbClr val="C00000"/>
                </a:buClr>
                <a:buFont typeface="Arial" charset="0"/>
                <a:buChar char="•"/>
                <a:defRPr/>
              </a:pPr>
              <a:r>
                <a:rPr lang="es-ES" dirty="0">
                  <a:solidFill>
                    <a:schemeClr val="tx1"/>
                  </a:solidFill>
                  <a:latin typeface="Calibri" pitchFamily="34" charset="0"/>
                  <a:cs typeface="Arial" charset="0"/>
                </a:rPr>
                <a:t>No estar realizando: FSE, SB, JC, </a:t>
              </a:r>
              <a:r>
                <a:rPr lang="es-ES" dirty="0" smtClean="0">
                  <a:solidFill>
                    <a:schemeClr val="tx1"/>
                  </a:solidFill>
                  <a:latin typeface="Calibri" pitchFamily="34" charset="0"/>
                  <a:cs typeface="Arial" charset="0"/>
                </a:rPr>
                <a:t>RH</a:t>
              </a:r>
            </a:p>
            <a:p>
              <a:pPr marL="177800" indent="-177800">
                <a:buClr>
                  <a:srgbClr val="C00000"/>
                </a:buClr>
                <a:buFont typeface="Arial" charset="0"/>
                <a:buChar char="•"/>
                <a:defRPr/>
              </a:pPr>
              <a:r>
                <a:rPr lang="es-ES" dirty="0" smtClean="0">
                  <a:solidFill>
                    <a:schemeClr val="tx1"/>
                  </a:solidFill>
                  <a:latin typeface="Calibri" pitchFamily="34" charset="0"/>
                  <a:cs typeface="Arial" charset="0"/>
                </a:rPr>
                <a:t>No IP ni equipo en solicitudes ICI 2019, 2020 Y 2021</a:t>
              </a:r>
              <a:endParaRPr lang="es-ES" dirty="0">
                <a:solidFill>
                  <a:schemeClr val="tx1"/>
                </a:solidFill>
                <a:latin typeface="Calibri" pitchFamily="34" charset="0"/>
                <a:cs typeface="Arial" charset="0"/>
              </a:endParaRPr>
            </a:p>
          </p:txBody>
        </p:sp>
        <p:sp>
          <p:nvSpPr>
            <p:cNvPr id="17" name="16 Rectángulo redondeado"/>
            <p:cNvSpPr/>
            <p:nvPr/>
          </p:nvSpPr>
          <p:spPr bwMode="auto">
            <a:xfrm>
              <a:off x="658872" y="667807"/>
              <a:ext cx="3354779" cy="376717"/>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b="1" dirty="0">
                  <a:latin typeface="Calibri" pitchFamily="34" charset="0"/>
                </a:rPr>
                <a:t>Requisitos IP </a:t>
              </a:r>
            </a:p>
          </p:txBody>
        </p:sp>
      </p:grpSp>
      <p:graphicFrame>
        <p:nvGraphicFramePr>
          <p:cNvPr id="18474" name="Group 42"/>
          <p:cNvGraphicFramePr>
            <a:graphicFrameLocks noGrp="1"/>
          </p:cNvGraphicFramePr>
          <p:nvPr>
            <p:extLst>
              <p:ext uri="{D42A27DB-BD31-4B8C-83A1-F6EECF244321}">
                <p14:modId xmlns:p14="http://schemas.microsoft.com/office/powerpoint/2010/main" val="1026171484"/>
              </p:ext>
            </p:extLst>
          </p:nvPr>
        </p:nvGraphicFramePr>
        <p:xfrm>
          <a:off x="1619672" y="5229200"/>
          <a:ext cx="5238788" cy="742950"/>
        </p:xfrm>
        <a:graphic>
          <a:graphicData uri="http://schemas.openxmlformats.org/drawingml/2006/table">
            <a:tbl>
              <a:tblPr/>
              <a:tblGrid>
                <a:gridCol w="2619394"/>
                <a:gridCol w="2619394"/>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FFFFFF"/>
                          </a:solidFill>
                          <a:effectLst/>
                          <a:latin typeface="Calibri" pitchFamily="34" charset="0"/>
                          <a:cs typeface="Arial" charset="0"/>
                        </a:rPr>
                        <a:t>Plazo ISCIII</a:t>
                      </a:r>
                      <a:endParaRPr kumimoji="0" lang="es-ES" sz="1800" b="1" i="0" u="none" strike="noStrike" cap="none" normalizeH="0" baseline="0" dirty="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29 de Marzo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31 de Marzo</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
        <p:nvSpPr>
          <p:cNvPr id="19" name="18 Rectángulo redondeado"/>
          <p:cNvSpPr>
            <a:spLocks noChangeArrowheads="1"/>
          </p:cNvSpPr>
          <p:nvPr/>
        </p:nvSpPr>
        <p:spPr bwMode="auto">
          <a:xfrm>
            <a:off x="6201181" y="1237274"/>
            <a:ext cx="2428875" cy="419100"/>
          </a:xfrm>
          <a:prstGeom prst="roundRect">
            <a:avLst>
              <a:gd name="adj" fmla="val 16667"/>
            </a:avLst>
          </a:prstGeom>
          <a:noFill/>
          <a:ln w="25400" algn="ctr">
            <a:noFill/>
            <a:round/>
            <a:headEnd/>
            <a:tailEnd/>
          </a:ln>
        </p:spPr>
        <p:txBody>
          <a:bodyPr anchor="ctr"/>
          <a:lstStyle/>
          <a:p>
            <a:pPr marL="177800" indent="-177800" algn="ctr">
              <a:buClr>
                <a:srgbClr val="C00000"/>
              </a:buClr>
              <a:defRPr/>
            </a:pPr>
            <a:r>
              <a:rPr lang="es-ES" sz="1400" b="1" dirty="0">
                <a:solidFill>
                  <a:srgbClr val="C00000"/>
                </a:solidFill>
                <a:latin typeface="Calibri" pitchFamily="34" charset="0"/>
                <a:cs typeface="+mn-cs"/>
              </a:rPr>
              <a:t>SOLUCITUDES/CONCESIONES</a:t>
            </a:r>
          </a:p>
          <a:p>
            <a:pPr marL="177800" indent="-177800" algn="ctr">
              <a:buClr>
                <a:srgbClr val="C00000"/>
              </a:buClr>
              <a:defRPr/>
            </a:pPr>
            <a:r>
              <a:rPr lang="es-ES" sz="1400" b="1" dirty="0">
                <a:solidFill>
                  <a:srgbClr val="C00000"/>
                </a:solidFill>
                <a:latin typeface="Calibri" pitchFamily="34" charset="0"/>
                <a:cs typeface="+mn-cs"/>
              </a:rPr>
              <a:t>2/1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539750" y="188913"/>
            <a:ext cx="8293100" cy="825500"/>
          </a:xfrm>
        </p:spPr>
        <p:txBody>
          <a:bodyPr/>
          <a:lstStyle/>
          <a:p>
            <a:pPr eaLnBrk="1" hangingPunct="1"/>
            <a:r>
              <a:rPr lang="es-ES" sz="2000" dirty="0" smtClean="0"/>
              <a:t>Proyectos de investigación clínica independiente</a:t>
            </a:r>
          </a:p>
        </p:txBody>
      </p:sp>
      <p:grpSp>
        <p:nvGrpSpPr>
          <p:cNvPr id="7171" name="9 Grupo"/>
          <p:cNvGrpSpPr>
            <a:grpSpLocks/>
          </p:cNvGrpSpPr>
          <p:nvPr/>
        </p:nvGrpSpPr>
        <p:grpSpPr bwMode="auto">
          <a:xfrm>
            <a:off x="329418" y="737837"/>
            <a:ext cx="8135937" cy="1190528"/>
            <a:chOff x="467544" y="1064339"/>
            <a:chExt cx="8136904" cy="1335583"/>
          </a:xfrm>
        </p:grpSpPr>
        <p:sp>
          <p:nvSpPr>
            <p:cNvPr id="5" name="4 Rectángulo redondeado"/>
            <p:cNvSpPr/>
            <p:nvPr/>
          </p:nvSpPr>
          <p:spPr>
            <a:xfrm>
              <a:off x="467544" y="1430009"/>
              <a:ext cx="8136904" cy="969913"/>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dirty="0">
                  <a:solidFill>
                    <a:schemeClr val="tx1"/>
                  </a:solidFill>
                  <a:latin typeface="Calibri" pitchFamily="34" charset="0"/>
                  <a:cs typeface="Arial" charset="0"/>
                </a:rPr>
                <a:t>Proyectos individuales </a:t>
              </a:r>
              <a:r>
                <a:rPr lang="es-ES" dirty="0" smtClean="0">
                  <a:solidFill>
                    <a:schemeClr val="tx1"/>
                  </a:solidFill>
                  <a:latin typeface="Calibri" pitchFamily="34" charset="0"/>
                  <a:cs typeface="Arial" charset="0"/>
                </a:rPr>
                <a:t>o </a:t>
              </a:r>
              <a:r>
                <a:rPr lang="es-ES" dirty="0" err="1" smtClean="0">
                  <a:solidFill>
                    <a:schemeClr val="tx1"/>
                  </a:solidFill>
                  <a:latin typeface="Calibri" pitchFamily="34" charset="0"/>
                  <a:cs typeface="Arial" charset="0"/>
                </a:rPr>
                <a:t>multicéntricos</a:t>
              </a:r>
              <a:endParaRPr lang="es-ES" dirty="0">
                <a:solidFill>
                  <a:schemeClr val="tx1"/>
                </a:solidFill>
                <a:latin typeface="Calibri" pitchFamily="34" charset="0"/>
                <a:cs typeface="Arial" charset="0"/>
              </a:endParaRPr>
            </a:p>
            <a:p>
              <a:pPr marL="177800" indent="-177800">
                <a:buClr>
                  <a:srgbClr val="C00000"/>
                </a:buClr>
                <a:buFont typeface="Arial" charset="0"/>
                <a:buChar char="•"/>
                <a:defRPr/>
              </a:pPr>
              <a:r>
                <a:rPr lang="es-ES" dirty="0" smtClean="0">
                  <a:solidFill>
                    <a:schemeClr val="tx1"/>
                  </a:solidFill>
                  <a:latin typeface="Calibri" pitchFamily="34" charset="0"/>
                  <a:cs typeface="Arial" charset="0"/>
                </a:rPr>
                <a:t>Ensayos clínicos preferentemente en fase I, II, III</a:t>
              </a:r>
              <a:endParaRPr lang="es-ES" dirty="0">
                <a:solidFill>
                  <a:schemeClr val="tx1"/>
                </a:solidFill>
                <a:latin typeface="Calibri" pitchFamily="34" charset="0"/>
                <a:cs typeface="Arial" charset="0"/>
              </a:endParaRPr>
            </a:p>
            <a:p>
              <a:pPr marL="177800" indent="-177800">
                <a:buClr>
                  <a:srgbClr val="C00000"/>
                </a:buClr>
                <a:buFont typeface="Arial" charset="0"/>
                <a:buChar char="•"/>
                <a:defRPr/>
              </a:pPr>
              <a:r>
                <a:rPr lang="es-ES" dirty="0">
                  <a:solidFill>
                    <a:schemeClr val="tx1"/>
                  </a:solidFill>
                  <a:latin typeface="Calibri" pitchFamily="34" charset="0"/>
                  <a:cs typeface="Arial" charset="0"/>
                </a:rPr>
                <a:t>Duración: </a:t>
              </a:r>
              <a:r>
                <a:rPr lang="es-ES" dirty="0" smtClean="0">
                  <a:solidFill>
                    <a:schemeClr val="tx1"/>
                  </a:solidFill>
                  <a:latin typeface="Calibri" pitchFamily="34" charset="0"/>
                  <a:cs typeface="Arial" charset="0"/>
                </a:rPr>
                <a:t>4 </a:t>
              </a:r>
              <a:r>
                <a:rPr lang="es-ES" dirty="0">
                  <a:solidFill>
                    <a:schemeClr val="tx1"/>
                  </a:solidFill>
                  <a:latin typeface="Calibri" pitchFamily="34" charset="0"/>
                  <a:cs typeface="Arial" charset="0"/>
                </a:rPr>
                <a:t>años</a:t>
              </a:r>
            </a:p>
          </p:txBody>
        </p:sp>
        <p:sp>
          <p:nvSpPr>
            <p:cNvPr id="6" name="5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b="1" dirty="0">
                  <a:latin typeface="Calibri" pitchFamily="34" charset="0"/>
                </a:rPr>
                <a:t>Características</a:t>
              </a:r>
            </a:p>
          </p:txBody>
        </p:sp>
      </p:grpSp>
      <p:grpSp>
        <p:nvGrpSpPr>
          <p:cNvPr id="7172" name="12 Grupo"/>
          <p:cNvGrpSpPr>
            <a:grpSpLocks/>
          </p:cNvGrpSpPr>
          <p:nvPr/>
        </p:nvGrpSpPr>
        <p:grpSpPr bwMode="auto">
          <a:xfrm>
            <a:off x="251521" y="3513896"/>
            <a:ext cx="8135937" cy="2046187"/>
            <a:chOff x="428596" y="2091865"/>
            <a:chExt cx="8135937" cy="1357755"/>
          </a:xfrm>
        </p:grpSpPr>
        <p:sp>
          <p:nvSpPr>
            <p:cNvPr id="14" name="13 Rectángulo redondeado"/>
            <p:cNvSpPr/>
            <p:nvPr/>
          </p:nvSpPr>
          <p:spPr bwMode="auto">
            <a:xfrm>
              <a:off x="428596" y="2448807"/>
              <a:ext cx="8135937" cy="1000813"/>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pitchFamily="34" charset="0"/>
                <a:buChar char="•"/>
                <a:defRPr/>
              </a:pPr>
              <a:r>
                <a:rPr lang="es-ES" dirty="0">
                  <a:solidFill>
                    <a:schemeClr val="tx1"/>
                  </a:solidFill>
                  <a:latin typeface="Calibri" pitchFamily="34" charset="0"/>
                </a:rPr>
                <a:t>Memoria </a:t>
              </a:r>
            </a:p>
            <a:p>
              <a:pPr marL="177800" indent="-177800">
                <a:buClr>
                  <a:srgbClr val="C00000"/>
                </a:buClr>
                <a:buFont typeface="Arial" pitchFamily="34" charset="0"/>
                <a:buChar char="•"/>
                <a:defRPr/>
              </a:pPr>
              <a:r>
                <a:rPr lang="es-ES" dirty="0" smtClean="0">
                  <a:solidFill>
                    <a:schemeClr val="tx1"/>
                  </a:solidFill>
                  <a:latin typeface="Calibri" pitchFamily="34" charset="0"/>
                </a:rPr>
                <a:t>CVA-ISCIII </a:t>
              </a:r>
              <a:r>
                <a:rPr lang="es-ES" dirty="0">
                  <a:solidFill>
                    <a:schemeClr val="tx1"/>
                  </a:solidFill>
                  <a:latin typeface="Calibri" pitchFamily="34" charset="0"/>
                </a:rPr>
                <a:t>del IP y del Equipo de </a:t>
              </a:r>
              <a:r>
                <a:rPr lang="es-ES" dirty="0" smtClean="0">
                  <a:solidFill>
                    <a:schemeClr val="tx1"/>
                  </a:solidFill>
                  <a:latin typeface="Calibri" pitchFamily="34" charset="0"/>
                </a:rPr>
                <a:t>Investigación</a:t>
              </a:r>
            </a:p>
            <a:p>
              <a:pPr marL="177800" indent="-177800">
                <a:buClr>
                  <a:srgbClr val="C00000"/>
                </a:buClr>
                <a:buFont typeface="Arial" pitchFamily="34" charset="0"/>
                <a:buChar char="•"/>
                <a:defRPr/>
              </a:pPr>
              <a:r>
                <a:rPr lang="es-ES" dirty="0">
                  <a:solidFill>
                    <a:schemeClr val="tx1"/>
                  </a:solidFill>
                  <a:latin typeface="Calibri" pitchFamily="34" charset="0"/>
                </a:rPr>
                <a:t>Historial científico de los equipos de investigación</a:t>
              </a:r>
            </a:p>
            <a:p>
              <a:pPr marL="177800" indent="-177800">
                <a:buClr>
                  <a:srgbClr val="C00000"/>
                </a:buClr>
                <a:buFont typeface="Arial" pitchFamily="34" charset="0"/>
                <a:buChar char="•"/>
                <a:defRPr/>
              </a:pPr>
              <a:r>
                <a:rPr lang="es-ES" dirty="0" smtClean="0">
                  <a:solidFill>
                    <a:schemeClr val="tx1"/>
                  </a:solidFill>
                  <a:latin typeface="Calibri" pitchFamily="34" charset="0"/>
                </a:rPr>
                <a:t>Compromiso obligación unívoca de actuar como único promotor del ensayo</a:t>
              </a:r>
            </a:p>
            <a:p>
              <a:pPr marL="177800" indent="-177800">
                <a:buClr>
                  <a:srgbClr val="C00000"/>
                </a:buClr>
                <a:buFont typeface="Arial" pitchFamily="34" charset="0"/>
                <a:buChar char="•"/>
                <a:defRPr/>
              </a:pPr>
              <a:r>
                <a:rPr lang="es-ES" dirty="0" smtClean="0">
                  <a:solidFill>
                    <a:schemeClr val="tx1"/>
                  </a:solidFill>
                  <a:latin typeface="Calibri" pitchFamily="34" charset="0"/>
                </a:rPr>
                <a:t>Declaración responsable subvención procede de Mecanismo de Recuperación y </a:t>
              </a:r>
              <a:r>
                <a:rPr lang="es-ES" dirty="0" err="1" smtClean="0">
                  <a:solidFill>
                    <a:schemeClr val="tx1"/>
                  </a:solidFill>
                  <a:latin typeface="Calibri" pitchFamily="34" charset="0"/>
                </a:rPr>
                <a:t>Resilencia</a:t>
              </a:r>
              <a:r>
                <a:rPr lang="es-ES" dirty="0" smtClean="0">
                  <a:solidFill>
                    <a:schemeClr val="tx1"/>
                  </a:solidFill>
                  <a:latin typeface="Calibri" pitchFamily="34" charset="0"/>
                </a:rPr>
                <a:t> de la UE</a:t>
              </a:r>
              <a:endParaRPr lang="es-ES" dirty="0">
                <a:solidFill>
                  <a:schemeClr val="tx1"/>
                </a:solidFill>
                <a:latin typeface="Calibri" pitchFamily="34" charset="0"/>
              </a:endParaRPr>
            </a:p>
          </p:txBody>
        </p:sp>
        <p:sp>
          <p:nvSpPr>
            <p:cNvPr id="12" name="11 Rectángulo redondeado"/>
            <p:cNvSpPr/>
            <p:nvPr/>
          </p:nvSpPr>
          <p:spPr bwMode="auto">
            <a:xfrm>
              <a:off x="637722" y="2091865"/>
              <a:ext cx="5426509" cy="369299"/>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b="1" dirty="0">
                  <a:latin typeface="Calibri" pitchFamily="34" charset="0"/>
                </a:rPr>
                <a:t>Documentación (modelos normalizados </a:t>
              </a:r>
              <a:r>
                <a:rPr lang="es-ES" sz="2000" b="1" dirty="0" smtClean="0">
                  <a:latin typeface="Calibri" pitchFamily="34" charset="0"/>
                </a:rPr>
                <a:t>2022)</a:t>
              </a:r>
              <a:endParaRPr lang="es-ES" sz="2000" b="1" dirty="0">
                <a:latin typeface="Calibri" pitchFamily="34" charset="0"/>
              </a:endParaRPr>
            </a:p>
          </p:txBody>
        </p:sp>
      </p:grpSp>
      <p:grpSp>
        <p:nvGrpSpPr>
          <p:cNvPr id="7173" name="17 Grupo"/>
          <p:cNvGrpSpPr>
            <a:grpSpLocks/>
          </p:cNvGrpSpPr>
          <p:nvPr/>
        </p:nvGrpSpPr>
        <p:grpSpPr bwMode="auto">
          <a:xfrm>
            <a:off x="251520" y="1977744"/>
            <a:ext cx="8135938" cy="1479711"/>
            <a:chOff x="619184" y="772696"/>
            <a:chExt cx="8135937" cy="941791"/>
          </a:xfrm>
        </p:grpSpPr>
        <p:sp>
          <p:nvSpPr>
            <p:cNvPr id="16" name="15 Rectángulo redondeado"/>
            <p:cNvSpPr/>
            <p:nvPr/>
          </p:nvSpPr>
          <p:spPr bwMode="auto">
            <a:xfrm>
              <a:off x="619184" y="1027898"/>
              <a:ext cx="8135937" cy="686589"/>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dirty="0" smtClean="0">
                  <a:solidFill>
                    <a:schemeClr val="tx1"/>
                  </a:solidFill>
                  <a:latin typeface="Calibri" pitchFamily="34" charset="0"/>
                  <a:cs typeface="Arial" charset="0"/>
                </a:rPr>
                <a:t>Tener actividad clínico-asistencial</a:t>
              </a:r>
            </a:p>
            <a:p>
              <a:pPr marL="177800" indent="-177800">
                <a:buClr>
                  <a:srgbClr val="C00000"/>
                </a:buClr>
                <a:buFont typeface="Arial" charset="0"/>
                <a:buChar char="•"/>
                <a:defRPr/>
              </a:pPr>
              <a:r>
                <a:rPr lang="es-ES" dirty="0" smtClean="0">
                  <a:solidFill>
                    <a:schemeClr val="tx1"/>
                  </a:solidFill>
                  <a:latin typeface="Calibri" pitchFamily="34" charset="0"/>
                  <a:cs typeface="Arial" charset="0"/>
                </a:rPr>
                <a:t>Tener vinculación funcionaria, estatutaria con la entidad solicitante</a:t>
              </a:r>
              <a:endParaRPr lang="es-ES" dirty="0">
                <a:solidFill>
                  <a:schemeClr val="tx1"/>
                </a:solidFill>
                <a:latin typeface="Calibri" pitchFamily="34" charset="0"/>
                <a:cs typeface="Arial" charset="0"/>
              </a:endParaRPr>
            </a:p>
            <a:p>
              <a:pPr marL="177800" indent="-177800">
                <a:buClr>
                  <a:srgbClr val="C00000"/>
                </a:buClr>
                <a:buFont typeface="Arial" charset="0"/>
                <a:buChar char="•"/>
                <a:defRPr/>
              </a:pPr>
              <a:r>
                <a:rPr lang="es-ES" dirty="0">
                  <a:solidFill>
                    <a:schemeClr val="tx1"/>
                  </a:solidFill>
                  <a:latin typeface="Calibri" pitchFamily="34" charset="0"/>
                  <a:cs typeface="Arial" charset="0"/>
                </a:rPr>
                <a:t>No estar realizando: </a:t>
              </a:r>
              <a:r>
                <a:rPr lang="es-ES" dirty="0" smtClean="0">
                  <a:solidFill>
                    <a:schemeClr val="tx1"/>
                  </a:solidFill>
                  <a:latin typeface="Calibri" pitchFamily="34" charset="0"/>
                  <a:cs typeface="Arial" charset="0"/>
                </a:rPr>
                <a:t>FSE, ni PFIS, ni contratado con cargo a proyecto</a:t>
              </a:r>
            </a:p>
            <a:p>
              <a:pPr marL="177800" indent="-177800">
                <a:buClr>
                  <a:srgbClr val="C00000"/>
                </a:buClr>
                <a:buFont typeface="Arial" charset="0"/>
                <a:buChar char="•"/>
                <a:defRPr/>
              </a:pPr>
              <a:r>
                <a:rPr lang="es-ES" dirty="0" smtClean="0">
                  <a:solidFill>
                    <a:schemeClr val="tx1"/>
                  </a:solidFill>
                  <a:latin typeface="Calibri" pitchFamily="34" charset="0"/>
                  <a:cs typeface="Arial" charset="0"/>
                </a:rPr>
                <a:t>No IP ICI, 2019, 2020, 2021, ni Terapias Avanzadas 2018</a:t>
              </a:r>
              <a:endParaRPr lang="es-ES" dirty="0">
                <a:solidFill>
                  <a:schemeClr val="tx1"/>
                </a:solidFill>
                <a:latin typeface="Calibri" pitchFamily="34" charset="0"/>
                <a:cs typeface="Arial" charset="0"/>
              </a:endParaRPr>
            </a:p>
          </p:txBody>
        </p:sp>
        <p:sp>
          <p:nvSpPr>
            <p:cNvPr id="17" name="16 Rectángulo redondeado"/>
            <p:cNvSpPr/>
            <p:nvPr/>
          </p:nvSpPr>
          <p:spPr bwMode="auto">
            <a:xfrm>
              <a:off x="828310" y="772696"/>
              <a:ext cx="3354779" cy="255202"/>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b="1" dirty="0">
                  <a:latin typeface="Calibri" pitchFamily="34" charset="0"/>
                </a:rPr>
                <a:t>Requisitos IP </a:t>
              </a:r>
            </a:p>
          </p:txBody>
        </p:sp>
      </p:grpSp>
      <p:graphicFrame>
        <p:nvGraphicFramePr>
          <p:cNvPr id="18474" name="Group 42"/>
          <p:cNvGraphicFramePr>
            <a:graphicFrameLocks noGrp="1"/>
          </p:cNvGraphicFramePr>
          <p:nvPr>
            <p:extLst>
              <p:ext uri="{D42A27DB-BD31-4B8C-83A1-F6EECF244321}">
                <p14:modId xmlns:p14="http://schemas.microsoft.com/office/powerpoint/2010/main" val="416296779"/>
              </p:ext>
            </p:extLst>
          </p:nvPr>
        </p:nvGraphicFramePr>
        <p:xfrm>
          <a:off x="1619672" y="5560083"/>
          <a:ext cx="5238788" cy="742950"/>
        </p:xfrm>
        <a:graphic>
          <a:graphicData uri="http://schemas.openxmlformats.org/drawingml/2006/table">
            <a:tbl>
              <a:tblPr/>
              <a:tblGrid>
                <a:gridCol w="2808312"/>
                <a:gridCol w="2430476"/>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FFFFFF"/>
                          </a:solidFill>
                          <a:effectLst/>
                          <a:latin typeface="Calibri" pitchFamily="34" charset="0"/>
                          <a:cs typeface="Arial" charset="0"/>
                        </a:rPr>
                        <a:t>Plazo ISCIII</a:t>
                      </a:r>
                      <a:endParaRPr kumimoji="0" lang="es-ES" sz="1800" b="1" i="0" u="none" strike="noStrike" cap="none" normalizeH="0" baseline="0" dirty="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25 </a:t>
                      </a:r>
                      <a:r>
                        <a:rPr kumimoji="0" lang="es-ES_tradnl" sz="1800" b="1" i="0" u="none" strike="noStrike" cap="none" normalizeH="0" baseline="0" dirty="0" smtClean="0">
                          <a:ln>
                            <a:noFill/>
                          </a:ln>
                          <a:solidFill>
                            <a:srgbClr val="4D4D4D"/>
                          </a:solidFill>
                          <a:effectLst/>
                          <a:latin typeface="Calibri" pitchFamily="34" charset="0"/>
                          <a:cs typeface="Arial" charset="0"/>
                        </a:rPr>
                        <a:t>de Abril</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4D4D4D"/>
                          </a:solidFill>
                          <a:effectLst/>
                          <a:latin typeface="Calibri" pitchFamily="34" charset="0"/>
                          <a:cs typeface="Arial" charset="0"/>
                        </a:rPr>
                        <a:t>27 de Abril</a:t>
                      </a:r>
                      <a:endParaRPr kumimoji="0" lang="es-ES" sz="1800" b="1" i="0" u="none" strike="noStrike" cap="none" normalizeH="0" baseline="0" dirty="0" smtClean="0">
                        <a:ln>
                          <a:noFill/>
                        </a:ln>
                        <a:solidFill>
                          <a:srgbClr val="4D4D4D"/>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sp>
        <p:nvSpPr>
          <p:cNvPr id="19" name="18 Rectángulo redondeado"/>
          <p:cNvSpPr>
            <a:spLocks noChangeArrowheads="1"/>
          </p:cNvSpPr>
          <p:nvPr/>
        </p:nvSpPr>
        <p:spPr bwMode="auto">
          <a:xfrm>
            <a:off x="6036480" y="1217613"/>
            <a:ext cx="2428875" cy="419100"/>
          </a:xfrm>
          <a:prstGeom prst="roundRect">
            <a:avLst>
              <a:gd name="adj" fmla="val 16667"/>
            </a:avLst>
          </a:prstGeom>
          <a:noFill/>
          <a:ln w="25400" algn="ctr">
            <a:noFill/>
            <a:round/>
            <a:headEnd/>
            <a:tailEnd/>
          </a:ln>
        </p:spPr>
        <p:txBody>
          <a:bodyPr anchor="ctr"/>
          <a:lstStyle/>
          <a:p>
            <a:pPr marL="177800" indent="-177800" algn="ctr">
              <a:buClr>
                <a:srgbClr val="C00000"/>
              </a:buClr>
              <a:defRPr/>
            </a:pPr>
            <a:r>
              <a:rPr lang="es-ES" sz="1400" b="1" dirty="0">
                <a:solidFill>
                  <a:srgbClr val="C00000"/>
                </a:solidFill>
                <a:latin typeface="Calibri" pitchFamily="34" charset="0"/>
                <a:cs typeface="+mn-cs"/>
              </a:rPr>
              <a:t>SOLUCITUDES/CONCESIONES</a:t>
            </a:r>
          </a:p>
          <a:p>
            <a:pPr marL="177800" indent="-177800" algn="ctr">
              <a:buClr>
                <a:srgbClr val="C00000"/>
              </a:buClr>
              <a:defRPr/>
            </a:pPr>
            <a:r>
              <a:rPr lang="es-ES" sz="1400" b="1" dirty="0" smtClean="0">
                <a:solidFill>
                  <a:srgbClr val="C00000"/>
                </a:solidFill>
                <a:latin typeface="Calibri" pitchFamily="34" charset="0"/>
                <a:cs typeface="+mn-cs"/>
              </a:rPr>
              <a:t>3/3</a:t>
            </a:r>
            <a:endParaRPr lang="es-ES" sz="1400" b="1" dirty="0">
              <a:solidFill>
                <a:srgbClr val="C00000"/>
              </a:solidFill>
              <a:latin typeface="Calibri" pitchFamily="34" charset="0"/>
              <a:cs typeface="+mn-cs"/>
            </a:endParaRPr>
          </a:p>
        </p:txBody>
      </p:sp>
    </p:spTree>
    <p:extLst>
      <p:ext uri="{BB962C8B-B14F-4D97-AF65-F5344CB8AC3E}">
        <p14:creationId xmlns:p14="http://schemas.microsoft.com/office/powerpoint/2010/main" val="3745607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539750" y="188913"/>
            <a:ext cx="8293100" cy="825500"/>
          </a:xfrm>
        </p:spPr>
        <p:txBody>
          <a:bodyPr/>
          <a:lstStyle/>
          <a:p>
            <a:pPr eaLnBrk="1" hangingPunct="1"/>
            <a:r>
              <a:rPr lang="es-ES" sz="2000" smtClean="0"/>
              <a:t>Incorporación de nuevos grupos al consorcio CIBER</a:t>
            </a:r>
          </a:p>
        </p:txBody>
      </p:sp>
      <p:grpSp>
        <p:nvGrpSpPr>
          <p:cNvPr id="8195" name="9 Grupo"/>
          <p:cNvGrpSpPr>
            <a:grpSpLocks/>
          </p:cNvGrpSpPr>
          <p:nvPr/>
        </p:nvGrpSpPr>
        <p:grpSpPr bwMode="auto">
          <a:xfrm>
            <a:off x="436563" y="692696"/>
            <a:ext cx="8135937" cy="1388092"/>
            <a:chOff x="467544" y="909234"/>
            <a:chExt cx="8136904" cy="2312152"/>
          </a:xfrm>
        </p:grpSpPr>
        <p:sp>
          <p:nvSpPr>
            <p:cNvPr id="5" name="4 Rectángulo redondeado"/>
            <p:cNvSpPr/>
            <p:nvPr/>
          </p:nvSpPr>
          <p:spPr>
            <a:xfrm>
              <a:off x="467544" y="1429254"/>
              <a:ext cx="8136904" cy="1792132"/>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dirty="0">
                  <a:solidFill>
                    <a:schemeClr val="tx1"/>
                  </a:solidFill>
                  <a:latin typeface="Calibri" pitchFamily="34" charset="0"/>
                  <a:cs typeface="Arial" charset="0"/>
                </a:rPr>
                <a:t>Incorporación de nuevos grupos al Consorcio </a:t>
              </a:r>
              <a:r>
                <a:rPr lang="es-ES" dirty="0" smtClean="0">
                  <a:solidFill>
                    <a:schemeClr val="tx1"/>
                  </a:solidFill>
                  <a:latin typeface="Calibri" pitchFamily="34" charset="0"/>
                  <a:cs typeface="Arial" charset="0"/>
                </a:rPr>
                <a:t>CIBER. Áreas (1Biotecnología, Biomateriales,  y Nanomedicina,3 </a:t>
              </a:r>
              <a:r>
                <a:rPr lang="es-ES" dirty="0" err="1" smtClean="0">
                  <a:solidFill>
                    <a:schemeClr val="tx1"/>
                  </a:solidFill>
                  <a:latin typeface="Calibri" pitchFamily="34" charset="0"/>
                  <a:cs typeface="Arial" charset="0"/>
                </a:rPr>
                <a:t>Enf</a:t>
              </a:r>
              <a:r>
                <a:rPr lang="es-ES" dirty="0" smtClean="0">
                  <a:solidFill>
                    <a:schemeClr val="tx1"/>
                  </a:solidFill>
                  <a:latin typeface="Calibri" pitchFamily="34" charset="0"/>
                  <a:cs typeface="Arial" charset="0"/>
                </a:rPr>
                <a:t>, Respiratorias,2 Cáncer, 4 </a:t>
              </a:r>
              <a:r>
                <a:rPr lang="es-ES" dirty="0" err="1" smtClean="0">
                  <a:solidFill>
                    <a:schemeClr val="tx1"/>
                  </a:solidFill>
                  <a:latin typeface="Calibri" pitchFamily="34" charset="0"/>
                  <a:cs typeface="Arial" charset="0"/>
                </a:rPr>
                <a:t>Enf</a:t>
              </a:r>
              <a:r>
                <a:rPr lang="es-ES" dirty="0" smtClean="0">
                  <a:solidFill>
                    <a:schemeClr val="tx1"/>
                  </a:solidFill>
                  <a:latin typeface="Calibri" pitchFamily="34" charset="0"/>
                  <a:cs typeface="Arial" charset="0"/>
                </a:rPr>
                <a:t>. Neurodegenerativas, 2 Obesidad y nutrición,2 </a:t>
              </a:r>
              <a:r>
                <a:rPr lang="es-ES" dirty="0" err="1" smtClean="0">
                  <a:solidFill>
                    <a:schemeClr val="tx1"/>
                  </a:solidFill>
                  <a:latin typeface="Calibri" pitchFamily="34" charset="0"/>
                  <a:cs typeface="Arial" charset="0"/>
                </a:rPr>
                <a:t>Enf</a:t>
              </a:r>
              <a:r>
                <a:rPr lang="es-ES" dirty="0" smtClean="0">
                  <a:solidFill>
                    <a:schemeClr val="tx1"/>
                  </a:solidFill>
                  <a:latin typeface="Calibri" pitchFamily="34" charset="0"/>
                  <a:cs typeface="Arial" charset="0"/>
                </a:rPr>
                <a:t>. Cardiovasculares,2 Epidemiología y Salud Pública (16 grupos)</a:t>
              </a:r>
              <a:endParaRPr lang="es-ES" dirty="0">
                <a:solidFill>
                  <a:schemeClr val="tx1"/>
                </a:solidFill>
                <a:latin typeface="Calibri" pitchFamily="34" charset="0"/>
                <a:cs typeface="Arial" charset="0"/>
              </a:endParaRPr>
            </a:p>
          </p:txBody>
        </p:sp>
        <p:sp>
          <p:nvSpPr>
            <p:cNvPr id="6" name="5 Rectángulo redondeado"/>
            <p:cNvSpPr/>
            <p:nvPr/>
          </p:nvSpPr>
          <p:spPr>
            <a:xfrm>
              <a:off x="681883" y="909234"/>
              <a:ext cx="3355178" cy="575549"/>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2000" b="1" dirty="0">
                  <a:latin typeface="Calibri" pitchFamily="34" charset="0"/>
                </a:rPr>
                <a:t>Características</a:t>
              </a:r>
            </a:p>
          </p:txBody>
        </p:sp>
      </p:grpSp>
      <p:grpSp>
        <p:nvGrpSpPr>
          <p:cNvPr id="8196" name="12 Grupo"/>
          <p:cNvGrpSpPr>
            <a:grpSpLocks/>
          </p:cNvGrpSpPr>
          <p:nvPr/>
        </p:nvGrpSpPr>
        <p:grpSpPr bwMode="auto">
          <a:xfrm>
            <a:off x="500063" y="4214813"/>
            <a:ext cx="8135937" cy="1500187"/>
            <a:chOff x="460317" y="2292060"/>
            <a:chExt cx="8135937" cy="1151439"/>
          </a:xfrm>
        </p:grpSpPr>
        <p:sp>
          <p:nvSpPr>
            <p:cNvPr id="14" name="13 Rectángulo redondeado"/>
            <p:cNvSpPr/>
            <p:nvPr/>
          </p:nvSpPr>
          <p:spPr bwMode="auto">
            <a:xfrm>
              <a:off x="460317" y="2443148"/>
              <a:ext cx="8135937" cy="1000351"/>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pitchFamily="34" charset="0"/>
                <a:buChar char="•"/>
                <a:defRPr/>
              </a:pPr>
              <a:r>
                <a:rPr lang="es-ES" dirty="0">
                  <a:solidFill>
                    <a:schemeClr val="tx1"/>
                  </a:solidFill>
                  <a:latin typeface="Calibri" pitchFamily="34" charset="0"/>
                </a:rPr>
                <a:t>Formulario </a:t>
              </a:r>
            </a:p>
            <a:p>
              <a:pPr marL="177800" indent="-177800">
                <a:buClr>
                  <a:srgbClr val="C00000"/>
                </a:buClr>
                <a:buFont typeface="Arial" pitchFamily="34" charset="0"/>
                <a:buChar char="•"/>
                <a:defRPr/>
              </a:pPr>
              <a:r>
                <a:rPr lang="es-ES" dirty="0" smtClean="0">
                  <a:solidFill>
                    <a:schemeClr val="tx1"/>
                  </a:solidFill>
                  <a:latin typeface="Calibri" pitchFamily="34" charset="0"/>
                </a:rPr>
                <a:t>CVA-ISCIII </a:t>
              </a:r>
              <a:r>
                <a:rPr lang="es-ES" dirty="0">
                  <a:solidFill>
                    <a:schemeClr val="tx1"/>
                  </a:solidFill>
                  <a:latin typeface="Calibri" pitchFamily="34" charset="0"/>
                </a:rPr>
                <a:t>del IP </a:t>
              </a:r>
            </a:p>
            <a:p>
              <a:pPr marL="177800" indent="-177800">
                <a:buClr>
                  <a:srgbClr val="C00000"/>
                </a:buClr>
                <a:buFont typeface="Arial" pitchFamily="34" charset="0"/>
                <a:buChar char="•"/>
                <a:defRPr/>
              </a:pPr>
              <a:r>
                <a:rPr lang="es-ES" dirty="0">
                  <a:solidFill>
                    <a:schemeClr val="tx1"/>
                  </a:solidFill>
                  <a:latin typeface="Calibri" pitchFamily="34" charset="0"/>
                </a:rPr>
                <a:t>Historial científico del grupo de investigación</a:t>
              </a:r>
            </a:p>
            <a:p>
              <a:pPr marL="177800" indent="-177800">
                <a:buClr>
                  <a:srgbClr val="C00000"/>
                </a:buClr>
                <a:buFont typeface="Arial" pitchFamily="34" charset="0"/>
                <a:buChar char="•"/>
                <a:defRPr/>
              </a:pPr>
              <a:r>
                <a:rPr lang="es-ES" dirty="0">
                  <a:solidFill>
                    <a:schemeClr val="tx1"/>
                  </a:solidFill>
                  <a:latin typeface="Calibri" pitchFamily="34" charset="0"/>
                </a:rPr>
                <a:t>Memoria de actuaciones del grupo</a:t>
              </a:r>
            </a:p>
          </p:txBody>
        </p:sp>
        <p:sp>
          <p:nvSpPr>
            <p:cNvPr id="12" name="11 Rectángulo redondeado"/>
            <p:cNvSpPr/>
            <p:nvPr/>
          </p:nvSpPr>
          <p:spPr bwMode="auto">
            <a:xfrm>
              <a:off x="637722" y="2292060"/>
              <a:ext cx="5426509" cy="24152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2000" b="1" dirty="0">
                  <a:latin typeface="Calibri" pitchFamily="34" charset="0"/>
                </a:rPr>
                <a:t>Documentación (modelos normalizados </a:t>
              </a:r>
              <a:r>
                <a:rPr lang="es-ES" sz="2000" b="1" dirty="0" smtClean="0">
                  <a:latin typeface="Calibri" pitchFamily="34" charset="0"/>
                </a:rPr>
                <a:t>2022)</a:t>
              </a:r>
              <a:endParaRPr lang="es-ES" sz="2000" b="1" dirty="0">
                <a:latin typeface="Calibri" pitchFamily="34" charset="0"/>
              </a:endParaRPr>
            </a:p>
          </p:txBody>
        </p:sp>
      </p:grpSp>
      <p:grpSp>
        <p:nvGrpSpPr>
          <p:cNvPr id="8197" name="17 Grupo"/>
          <p:cNvGrpSpPr>
            <a:grpSpLocks/>
          </p:cNvGrpSpPr>
          <p:nvPr/>
        </p:nvGrpSpPr>
        <p:grpSpPr bwMode="auto">
          <a:xfrm>
            <a:off x="395536" y="2187576"/>
            <a:ext cx="8135938" cy="1285875"/>
            <a:chOff x="619184" y="844164"/>
            <a:chExt cx="8135937" cy="1286429"/>
          </a:xfrm>
        </p:grpSpPr>
        <p:sp>
          <p:nvSpPr>
            <p:cNvPr id="16" name="15 Rectángulo redondeado"/>
            <p:cNvSpPr/>
            <p:nvPr/>
          </p:nvSpPr>
          <p:spPr bwMode="auto">
            <a:xfrm>
              <a:off x="619184" y="1142743"/>
              <a:ext cx="8135937" cy="987850"/>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pitchFamily="34" charset="0"/>
                <a:buChar char="•"/>
                <a:defRPr/>
              </a:pPr>
              <a:r>
                <a:rPr lang="es-ES" dirty="0">
                  <a:solidFill>
                    <a:schemeClr val="tx1"/>
                  </a:solidFill>
                  <a:latin typeface="Calibri" pitchFamily="34" charset="0"/>
                </a:rPr>
                <a:t>Grupo de investigación: investigadores agrupados en torno a un IP, con proyectos financiados competitivos en los </a:t>
              </a:r>
              <a:r>
                <a:rPr lang="es-ES" dirty="0" smtClean="0">
                  <a:solidFill>
                    <a:schemeClr val="tx1"/>
                  </a:solidFill>
                  <a:latin typeface="Calibri" pitchFamily="34" charset="0"/>
                </a:rPr>
                <a:t>últimos </a:t>
              </a:r>
              <a:r>
                <a:rPr lang="es-ES" dirty="0">
                  <a:solidFill>
                    <a:schemeClr val="tx1"/>
                  </a:solidFill>
                  <a:latin typeface="Calibri" pitchFamily="34" charset="0"/>
                </a:rPr>
                <a:t>5 años</a:t>
              </a:r>
            </a:p>
            <a:p>
              <a:pPr marL="177800" indent="-177800">
                <a:buClr>
                  <a:srgbClr val="C00000"/>
                </a:buClr>
                <a:buFont typeface="Arial" pitchFamily="34" charset="0"/>
                <a:buChar char="•"/>
                <a:defRPr/>
              </a:pPr>
              <a:r>
                <a:rPr lang="es-ES" dirty="0" smtClean="0">
                  <a:solidFill>
                    <a:schemeClr val="tx1"/>
                  </a:solidFill>
                  <a:latin typeface="Calibri" pitchFamily="34" charset="0"/>
                </a:rPr>
                <a:t>Al menos 2 publicaciones/patentes conjuntas y 1 PI público con el IP</a:t>
              </a:r>
              <a:endParaRPr lang="es-ES" dirty="0">
                <a:solidFill>
                  <a:schemeClr val="tx1"/>
                </a:solidFill>
                <a:latin typeface="Calibri" pitchFamily="34" charset="0"/>
              </a:endParaRPr>
            </a:p>
          </p:txBody>
        </p:sp>
        <p:sp>
          <p:nvSpPr>
            <p:cNvPr id="17" name="16 Rectángulo redondeado"/>
            <p:cNvSpPr/>
            <p:nvPr/>
          </p:nvSpPr>
          <p:spPr bwMode="auto">
            <a:xfrm>
              <a:off x="828310" y="844164"/>
              <a:ext cx="3354779" cy="370253"/>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2000" b="1" dirty="0">
                  <a:latin typeface="Calibri" pitchFamily="34" charset="0"/>
                </a:rPr>
                <a:t>Requisitos</a:t>
              </a:r>
            </a:p>
          </p:txBody>
        </p:sp>
      </p:grpSp>
      <p:graphicFrame>
        <p:nvGraphicFramePr>
          <p:cNvPr id="18474" name="Group 42"/>
          <p:cNvGraphicFramePr>
            <a:graphicFrameLocks noGrp="1"/>
          </p:cNvGraphicFramePr>
          <p:nvPr>
            <p:extLst>
              <p:ext uri="{D42A27DB-BD31-4B8C-83A1-F6EECF244321}">
                <p14:modId xmlns:p14="http://schemas.microsoft.com/office/powerpoint/2010/main" val="1103074956"/>
              </p:ext>
            </p:extLst>
          </p:nvPr>
        </p:nvGraphicFramePr>
        <p:xfrm>
          <a:off x="2123728" y="5733256"/>
          <a:ext cx="5114944" cy="742950"/>
        </p:xfrm>
        <a:graphic>
          <a:graphicData uri="http://schemas.openxmlformats.org/drawingml/2006/table">
            <a:tbl>
              <a:tblPr/>
              <a:tblGrid>
                <a:gridCol w="2557472"/>
                <a:gridCol w="2557472"/>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Plazo interno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FFFFFF"/>
                          </a:solidFill>
                          <a:effectLst/>
                          <a:latin typeface="Calibri" pitchFamily="34" charset="0"/>
                          <a:cs typeface="Arial" charset="0"/>
                        </a:rPr>
                        <a:t>Plazo ISCIII</a:t>
                      </a:r>
                      <a:endParaRPr kumimoji="0" lang="es-ES" sz="1800" b="1" i="0" u="none" strike="noStrike" cap="none" normalizeH="0" baseline="0" dirty="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25 Abril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4D4D4D"/>
                          </a:solidFill>
                          <a:effectLst/>
                          <a:latin typeface="Calibri" pitchFamily="34" charset="0"/>
                          <a:cs typeface="Arial" charset="0"/>
                        </a:rPr>
                        <a:t>27 Abril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BCC"/>
                    </a:solidFill>
                  </a:tcPr>
                </a:tc>
              </a:tr>
            </a:tbl>
          </a:graphicData>
        </a:graphic>
      </p:graphicFrame>
      <p:grpSp>
        <p:nvGrpSpPr>
          <p:cNvPr id="8212" name="9 Grupo"/>
          <p:cNvGrpSpPr>
            <a:grpSpLocks/>
          </p:cNvGrpSpPr>
          <p:nvPr/>
        </p:nvGrpSpPr>
        <p:grpSpPr bwMode="auto">
          <a:xfrm>
            <a:off x="395536" y="3587377"/>
            <a:ext cx="8135938" cy="574352"/>
            <a:chOff x="467544" y="1064339"/>
            <a:chExt cx="8136904" cy="1427926"/>
          </a:xfrm>
        </p:grpSpPr>
        <p:sp>
          <p:nvSpPr>
            <p:cNvPr id="20" name="19 Rectángulo redondeado"/>
            <p:cNvSpPr/>
            <p:nvPr/>
          </p:nvSpPr>
          <p:spPr>
            <a:xfrm>
              <a:off x="467544" y="1429253"/>
              <a:ext cx="8136904" cy="1063012"/>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 dirty="0" smtClean="0">
                  <a:solidFill>
                    <a:schemeClr val="tx1"/>
                  </a:solidFill>
                  <a:latin typeface="Calibri" pitchFamily="34" charset="0"/>
                  <a:cs typeface="Arial" charset="0"/>
                </a:rPr>
                <a:t>IP </a:t>
              </a:r>
              <a:r>
                <a:rPr lang="es-ES" dirty="0">
                  <a:solidFill>
                    <a:schemeClr val="tx1"/>
                  </a:solidFill>
                  <a:latin typeface="Calibri" pitchFamily="34" charset="0"/>
                  <a:cs typeface="Arial" charset="0"/>
                </a:rPr>
                <a:t>adscrito a CIBER</a:t>
              </a:r>
            </a:p>
          </p:txBody>
        </p:sp>
        <p:sp>
          <p:nvSpPr>
            <p:cNvPr id="21" name="20 Rectángulo redondeado"/>
            <p:cNvSpPr/>
            <p:nvPr/>
          </p:nvSpPr>
          <p:spPr>
            <a:xfrm>
              <a:off x="681883" y="1064339"/>
              <a:ext cx="3355178" cy="420444"/>
            </a:xfrm>
            <a:prstGeom prst="roundRect">
              <a:avLst/>
            </a:prstGeom>
            <a:solidFill>
              <a:srgbClr val="D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s-ES" sz="2000" b="1" dirty="0">
                  <a:latin typeface="Calibri" pitchFamily="34" charset="0"/>
                </a:rPr>
                <a:t>Incompatibilidades</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915" name="Group 219"/>
          <p:cNvGraphicFramePr>
            <a:graphicFrameLocks noGrp="1"/>
          </p:cNvGraphicFramePr>
          <p:nvPr>
            <p:extLst>
              <p:ext uri="{D42A27DB-BD31-4B8C-83A1-F6EECF244321}">
                <p14:modId xmlns:p14="http://schemas.microsoft.com/office/powerpoint/2010/main" val="1852328468"/>
              </p:ext>
            </p:extLst>
          </p:nvPr>
        </p:nvGraphicFramePr>
        <p:xfrm>
          <a:off x="250825" y="836613"/>
          <a:ext cx="8718550" cy="5400698"/>
        </p:xfrm>
        <a:graphic>
          <a:graphicData uri="http://schemas.openxmlformats.org/drawingml/2006/table">
            <a:tbl>
              <a:tblPr/>
              <a:tblGrid>
                <a:gridCol w="2497138"/>
                <a:gridCol w="6221412"/>
              </a:tblGrid>
              <a:tr h="38669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FFFFFF"/>
                          </a:solidFill>
                          <a:effectLst/>
                          <a:latin typeface="Calibri" pitchFamily="34" charset="0"/>
                          <a:cs typeface="Arial" charset="0"/>
                        </a:rPr>
                        <a:t>Programa Estatal Para Desarrollar, Atraer y Retener Talento</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349020">
                <a:tc rowSpan="4">
                  <a:txBody>
                    <a:bodyPr/>
                    <a:lstStyle/>
                    <a:p>
                      <a:pPr marL="0" marR="0" lvl="1" indent="0" algn="ctr" defTabSz="914400" rtl="0" eaLnBrk="1" fontAlgn="base" latinLnBrk="0" hangingPunct="1">
                        <a:lnSpc>
                          <a:spcPct val="100000"/>
                        </a:lnSpc>
                        <a:spcBef>
                          <a:spcPct val="0"/>
                        </a:spcBef>
                        <a:spcAft>
                          <a:spcPct val="0"/>
                        </a:spcAft>
                        <a:buClrTx/>
                        <a:buSzTx/>
                        <a:buFontTx/>
                        <a:buNone/>
                        <a:tabLst/>
                      </a:pPr>
                      <a:r>
                        <a:rPr kumimoji="0" lang="es-ES" sz="1600" b="1" i="0" u="sng" strike="noStrike" cap="none" normalizeH="0" baseline="0" smtClean="0">
                          <a:ln>
                            <a:noFill/>
                          </a:ln>
                          <a:solidFill>
                            <a:schemeClr val="tx1"/>
                          </a:solidFill>
                          <a:effectLst/>
                          <a:latin typeface="Calibri" pitchFamily="34" charset="0"/>
                        </a:rPr>
                        <a:t>Subprograma Estatal de Formación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DDD"/>
                    </a:solidFill>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Gill Sans MT" pitchFamily="34" charset="0"/>
                        </a:rPr>
                        <a:t>Contratos PFIS: </a:t>
                      </a:r>
                      <a:r>
                        <a:rPr kumimoji="0" lang="es-ES" sz="1600" b="0" i="0" u="none" strike="noStrike" cap="none" normalizeH="0" baseline="0" dirty="0" err="1" smtClean="0">
                          <a:ln>
                            <a:noFill/>
                          </a:ln>
                          <a:solidFill>
                            <a:schemeClr val="tx1"/>
                          </a:solidFill>
                          <a:effectLst/>
                          <a:latin typeface="Gill Sans MT" pitchFamily="34" charset="0"/>
                        </a:rPr>
                        <a:t>Predoctorales</a:t>
                      </a:r>
                      <a:r>
                        <a:rPr kumimoji="0" lang="es-ES" sz="1600" b="0" i="0" u="none" strike="noStrike" cap="none" normalizeH="0" baseline="0" dirty="0" smtClean="0">
                          <a:ln>
                            <a:noFill/>
                          </a:ln>
                          <a:solidFill>
                            <a:schemeClr val="tx1"/>
                          </a:solidFill>
                          <a:effectLst/>
                          <a:latin typeface="Gill Sans MT" pitchFamily="34" charset="0"/>
                        </a:rPr>
                        <a:t> Formación Investigación en salud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602853">
                <a:tc vMerge="1">
                  <a:txBody>
                    <a:bodyPr/>
                    <a:lstStyle/>
                    <a:p>
                      <a:endParaRPr lang="es-ES"/>
                    </a:p>
                  </a:txBody>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defRPr/>
                      </a:pPr>
                      <a:r>
                        <a:rPr kumimoji="0" lang="es-ES" sz="1600" b="0" i="0" u="none" strike="noStrike" cap="none" normalizeH="0" baseline="0" dirty="0" smtClean="0">
                          <a:ln>
                            <a:noFill/>
                          </a:ln>
                          <a:solidFill>
                            <a:schemeClr val="tx1"/>
                          </a:solidFill>
                          <a:effectLst/>
                          <a:latin typeface="Gill Sans MT" pitchFamily="34" charset="0"/>
                        </a:rPr>
                        <a:t>Contratos i-PFIS: Doctorados IIS-empresa en Ciencias y Tecnologías de la Salud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385588">
                <a:tc vMerge="1">
                  <a:txBody>
                    <a:bodyPr/>
                    <a:lstStyle/>
                    <a:p>
                      <a:endParaRPr lang="es-ES"/>
                    </a:p>
                  </a:txBody>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Gill Sans MT" pitchFamily="34" charset="0"/>
                        </a:rPr>
                        <a:t>Contratos Sara Borrell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449754">
                <a:tc vMerge="1">
                  <a:txBody>
                    <a:bodyPr/>
                    <a:lstStyle/>
                    <a:p>
                      <a:endParaRPr lang="es-ES"/>
                    </a:p>
                  </a:txBody>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Gill Sans MT" pitchFamily="34" charset="0"/>
                        </a:rPr>
                        <a:t>Contratos Río </a:t>
                      </a:r>
                      <a:r>
                        <a:rPr kumimoji="0" lang="es-ES" sz="1600" b="0" i="0" u="none" strike="noStrike" cap="none" normalizeH="0" baseline="0" dirty="0" err="1" smtClean="0">
                          <a:ln>
                            <a:noFill/>
                          </a:ln>
                          <a:solidFill>
                            <a:schemeClr val="tx1"/>
                          </a:solidFill>
                          <a:effectLst/>
                          <a:latin typeface="Gill Sans MT" pitchFamily="34" charset="0"/>
                        </a:rPr>
                        <a:t>Hortega</a:t>
                      </a:r>
                      <a:endParaRPr kumimoji="0" lang="es-ES" sz="1600" b="0" i="0" u="none" strike="noStrike" cap="none" normalizeH="0" baseline="0" dirty="0" smtClean="0">
                        <a:ln>
                          <a:noFill/>
                        </a:ln>
                        <a:solidFill>
                          <a:schemeClr val="tx1"/>
                        </a:solidFill>
                        <a:effectLst/>
                        <a:latin typeface="Gill Sans MT"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428013">
                <a:tc rowSpan="6">
                  <a:txBody>
                    <a:bodyPr/>
                    <a:lstStyle/>
                    <a:p>
                      <a:pPr marL="0" marR="0" lvl="1" indent="0" algn="ctr" defTabSz="914400" rtl="0" eaLnBrk="1" fontAlgn="base" latinLnBrk="0" hangingPunct="1">
                        <a:lnSpc>
                          <a:spcPct val="100000"/>
                        </a:lnSpc>
                        <a:spcBef>
                          <a:spcPct val="0"/>
                        </a:spcBef>
                        <a:spcAft>
                          <a:spcPct val="0"/>
                        </a:spcAft>
                        <a:buClrTx/>
                        <a:buSzTx/>
                        <a:buFontTx/>
                        <a:buNone/>
                        <a:tabLst/>
                      </a:pPr>
                      <a:r>
                        <a:rPr kumimoji="0" lang="es-ES" sz="1600" b="1" i="0" u="sng" strike="noStrike" cap="none" normalizeH="0" baseline="0" dirty="0" smtClean="0">
                          <a:ln>
                            <a:noFill/>
                          </a:ln>
                          <a:solidFill>
                            <a:schemeClr val="tx1"/>
                          </a:solidFill>
                          <a:effectLst/>
                          <a:latin typeface="Calibri" pitchFamily="34" charset="0"/>
                        </a:rPr>
                        <a:t>Subprograma Estatal de Incorporación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DDD"/>
                    </a:solidFill>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Gill Sans MT" pitchFamily="34" charset="0"/>
                        </a:rPr>
                        <a:t>Contratos Miguel Servet Tipo-I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349020">
                <a:tc vMerge="1">
                  <a:txBody>
                    <a:bodyPr/>
                    <a:lstStyle/>
                    <a:p>
                      <a:endParaRPr lang="es-ES"/>
                    </a:p>
                  </a:txBody>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Gill Sans MT" pitchFamily="34" charset="0"/>
                        </a:rPr>
                        <a:t>Contratos Miguel Servet Tipo-II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424708">
                <a:tc vMerge="1">
                  <a:txBody>
                    <a:bodyPr/>
                    <a:lstStyle/>
                    <a:p>
                      <a:endParaRPr lang="es-ES"/>
                    </a:p>
                  </a:txBody>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Gill Sans MT" pitchFamily="34" charset="0"/>
                        </a:rPr>
                        <a:t>Contratos de gestión en investigación en salud en los IIS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375131">
                <a:tc vMerge="1">
                  <a:txBody>
                    <a:bodyPr/>
                    <a:lstStyle/>
                    <a:p>
                      <a:endParaRPr lang="es-ES"/>
                    </a:p>
                  </a:txBody>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Gill Sans MT" pitchFamily="34" charset="0"/>
                        </a:rPr>
                        <a:t>Contratos Juan </a:t>
                      </a:r>
                      <a:r>
                        <a:rPr kumimoji="0" lang="es-ES" sz="1600" b="0" i="0" u="none" strike="noStrike" cap="none" normalizeH="0" baseline="0" dirty="0" err="1" smtClean="0">
                          <a:ln>
                            <a:noFill/>
                          </a:ln>
                          <a:solidFill>
                            <a:schemeClr val="tx1"/>
                          </a:solidFill>
                          <a:effectLst/>
                          <a:latin typeface="Gill Sans MT" pitchFamily="34" charset="0"/>
                        </a:rPr>
                        <a:t>Rodés</a:t>
                      </a:r>
                      <a:endParaRPr kumimoji="0" lang="es-ES" sz="1600" b="0" i="0" u="none" strike="noStrike" cap="none" normalizeH="0" baseline="0" dirty="0" smtClean="0">
                        <a:ln>
                          <a:noFill/>
                        </a:ln>
                        <a:solidFill>
                          <a:schemeClr val="tx1"/>
                        </a:solidFill>
                        <a:effectLst/>
                        <a:latin typeface="Gill Sans MT"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rgbClr val="F5EEEE"/>
                    </a:solidFill>
                  </a:tcPr>
                </a:tc>
              </a:tr>
              <a:tr h="349020">
                <a:tc vMerge="1">
                  <a:txBody>
                    <a:bodyPr/>
                    <a:lstStyle/>
                    <a:p>
                      <a:endParaRPr lang="es-ES"/>
                    </a:p>
                  </a:txBody>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Gill Sans MT" pitchFamily="34" charset="0"/>
                        </a:rPr>
                        <a:t>Contratos para la intensificación de la actividad investigadora en el SNS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349020">
                <a:tc vMerge="1">
                  <a:txBody>
                    <a:bodyPr/>
                    <a:lstStyle/>
                    <a:p>
                      <a:pPr marL="0" marR="0" lvl="1" indent="0" algn="ctr" defTabSz="914400" rtl="0" eaLnBrk="1" fontAlgn="base" latinLnBrk="0" hangingPunct="1">
                        <a:lnSpc>
                          <a:spcPct val="100000"/>
                        </a:lnSpc>
                        <a:spcBef>
                          <a:spcPct val="0"/>
                        </a:spcBef>
                        <a:spcAft>
                          <a:spcPct val="0"/>
                        </a:spcAft>
                        <a:buClrTx/>
                        <a:buSzTx/>
                        <a:buFontTx/>
                        <a:buNone/>
                        <a:tabLst/>
                      </a:pPr>
                      <a:endParaRPr kumimoji="0" lang="es-ES" sz="1600" b="1" i="0" u="sng" strike="noStrike" cap="none" normalizeH="0" baseline="0" dirty="0" smtClean="0">
                        <a:ln>
                          <a:noFill/>
                        </a:ln>
                        <a:solidFill>
                          <a:schemeClr val="tx1"/>
                        </a:solidFill>
                        <a:effectLst/>
                        <a:latin typeface="Calibri"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DDD"/>
                    </a:solidFill>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Gill Sans MT" pitchFamily="34" charset="0"/>
                        </a:rPr>
                        <a:t>Contratos de personal técnico </a:t>
                      </a:r>
                      <a:r>
                        <a:rPr kumimoji="0" lang="es-ES" sz="1600" b="0" i="0" u="none" strike="noStrike" cap="none" normalizeH="0" baseline="0" dirty="0" err="1" smtClean="0">
                          <a:ln>
                            <a:noFill/>
                          </a:ln>
                          <a:solidFill>
                            <a:schemeClr val="tx1"/>
                          </a:solidFill>
                          <a:effectLst/>
                          <a:latin typeface="Gill Sans MT" pitchFamily="34" charset="0"/>
                        </a:rPr>
                        <a:t>bioinformático</a:t>
                      </a:r>
                      <a:r>
                        <a:rPr kumimoji="0" lang="es-ES" sz="1600" b="0" i="0" u="none" strike="noStrike" cap="none" normalizeH="0" baseline="0" dirty="0" smtClean="0">
                          <a:ln>
                            <a:noFill/>
                          </a:ln>
                          <a:solidFill>
                            <a:schemeClr val="tx1"/>
                          </a:solidFill>
                          <a:effectLst/>
                          <a:latin typeface="Gill Sans MT" pitchFamily="34" charset="0"/>
                        </a:rPr>
                        <a:t> de apoyo en los IIS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349020">
                <a:tc rowSpan="2">
                  <a:txBody>
                    <a:bodyPr/>
                    <a:lstStyle/>
                    <a:p>
                      <a:pPr marL="0" marR="0" lvl="1" indent="0" algn="ctr" defTabSz="914400" rtl="0" eaLnBrk="1" fontAlgn="base" latinLnBrk="0" hangingPunct="1">
                        <a:lnSpc>
                          <a:spcPct val="100000"/>
                        </a:lnSpc>
                        <a:spcBef>
                          <a:spcPct val="0"/>
                        </a:spcBef>
                        <a:spcAft>
                          <a:spcPct val="0"/>
                        </a:spcAft>
                        <a:buClrTx/>
                        <a:buSzTx/>
                        <a:buFontTx/>
                        <a:buNone/>
                        <a:tabLst/>
                      </a:pPr>
                      <a:r>
                        <a:rPr kumimoji="0" lang="es-ES" sz="1600" b="1" i="0" u="sng" strike="noStrike" cap="none" normalizeH="0" baseline="0" smtClean="0">
                          <a:ln>
                            <a:noFill/>
                          </a:ln>
                          <a:solidFill>
                            <a:schemeClr val="tx1"/>
                          </a:solidFill>
                          <a:effectLst/>
                          <a:latin typeface="Calibri" pitchFamily="34" charset="0"/>
                        </a:rPr>
                        <a:t>Subprograma Estatal de Movilidad</a:t>
                      </a:r>
                    </a:p>
                    <a:p>
                      <a:pPr marL="0" marR="0" lvl="1" indent="0" algn="ctr" defTabSz="914400" rtl="0" eaLnBrk="1" fontAlgn="base" latinLnBrk="0" hangingPunct="1">
                        <a:lnSpc>
                          <a:spcPct val="100000"/>
                        </a:lnSpc>
                        <a:spcBef>
                          <a:spcPct val="0"/>
                        </a:spcBef>
                        <a:spcAft>
                          <a:spcPct val="0"/>
                        </a:spcAft>
                        <a:buClrTx/>
                        <a:buSzTx/>
                        <a:buFontTx/>
                        <a:buNone/>
                        <a:tabLst/>
                      </a:pPr>
                      <a:endParaRPr kumimoji="0" lang="es-ES" sz="1600" b="1" i="0" u="sng" strike="noStrike" cap="none" normalizeH="0" baseline="0" smtClean="0">
                        <a:ln>
                          <a:noFill/>
                        </a:ln>
                        <a:solidFill>
                          <a:schemeClr val="tx1"/>
                        </a:solidFill>
                        <a:effectLst/>
                        <a:latin typeface="Calibri"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DDD"/>
                    </a:solidFill>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Gill Sans MT" pitchFamily="34" charset="0"/>
                        </a:rPr>
                        <a:t>Movilidad de profesionales sanitarios e investigadores del SNS (M-BAE)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r h="602853">
                <a:tc vMerge="1">
                  <a:txBody>
                    <a:bodyPr/>
                    <a:lstStyle/>
                    <a:p>
                      <a:endParaRPr lang="es-ES"/>
                    </a:p>
                  </a:txBody>
                  <a:tcPr/>
                </a:tc>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Gill Sans MT" pitchFamily="34" charset="0"/>
                        </a:rPr>
                        <a:t>Movilidad de personal investigador contratado en el marco de la AES (M-AES)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EEEE"/>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idx="4294967295"/>
          </p:nvPr>
        </p:nvSpPr>
        <p:spPr>
          <a:xfrm>
            <a:off x="539750" y="188912"/>
            <a:ext cx="8293100" cy="863823"/>
          </a:xfrm>
        </p:spPr>
        <p:txBody>
          <a:bodyPr/>
          <a:lstStyle/>
          <a:p>
            <a:pPr eaLnBrk="1" hangingPunct="1"/>
            <a:r>
              <a:rPr lang="es-ES" sz="1800" dirty="0" smtClean="0"/>
              <a:t>Consideraciones del Programa Estatal Desarrollar, Atraer y Retener Talento</a:t>
            </a:r>
            <a:r>
              <a:rPr lang="es-ES" sz="1400" dirty="0" smtClean="0">
                <a:solidFill>
                  <a:schemeClr val="tx1"/>
                </a:solidFill>
              </a:rPr>
              <a:t/>
            </a:r>
            <a:br>
              <a:rPr lang="es-ES" sz="1400" dirty="0" smtClean="0">
                <a:solidFill>
                  <a:schemeClr val="tx1"/>
                </a:solidFill>
              </a:rPr>
            </a:br>
            <a:endParaRPr lang="es-ES" sz="1400" dirty="0" smtClean="0"/>
          </a:p>
        </p:txBody>
      </p:sp>
      <p:sp>
        <p:nvSpPr>
          <p:cNvPr id="5" name="4 Rectángulo redondeado"/>
          <p:cNvSpPr/>
          <p:nvPr/>
        </p:nvSpPr>
        <p:spPr bwMode="auto">
          <a:xfrm>
            <a:off x="428625" y="764705"/>
            <a:ext cx="8135938" cy="5112568"/>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dirty="0" smtClean="0">
                <a:solidFill>
                  <a:schemeClr val="tx1"/>
                </a:solidFill>
                <a:latin typeface="Calibri" pitchFamily="34" charset="0"/>
                <a:cs typeface="Arial" charset="0"/>
              </a:rPr>
              <a:t>Cuando se requiera la selección de publicaciones, éstas deberán aportarse junto con la solicitud si no están en acceso abierto</a:t>
            </a:r>
          </a:p>
          <a:p>
            <a:pPr marL="177800" indent="-177800">
              <a:buClr>
                <a:srgbClr val="C00000"/>
              </a:buClr>
              <a:buFont typeface="Arial" charset="0"/>
              <a:buChar char="•"/>
              <a:defRPr/>
            </a:pPr>
            <a:endParaRPr lang="es-ES_tradnl" sz="12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dirty="0" smtClean="0">
                <a:solidFill>
                  <a:schemeClr val="tx1"/>
                </a:solidFill>
                <a:latin typeface="Calibri" pitchFamily="34" charset="0"/>
                <a:cs typeface="Arial" charset="0"/>
              </a:rPr>
              <a:t>Salvo en los contratos de intensificación, los contratos son a tiempo completo</a:t>
            </a:r>
          </a:p>
          <a:p>
            <a:pPr>
              <a:buClr>
                <a:srgbClr val="C00000"/>
              </a:buClr>
              <a:defRPr/>
            </a:pPr>
            <a:endParaRPr lang="es-ES_tradnl" sz="12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dirty="0" smtClean="0">
                <a:solidFill>
                  <a:schemeClr val="tx1"/>
                </a:solidFill>
                <a:latin typeface="Calibri" pitchFamily="34" charset="0"/>
                <a:cs typeface="Arial" charset="0"/>
              </a:rPr>
              <a:t>Cuando en la valoración de méritos se establezca un período de evaluación definido en el tiempo, éste se podrá ampliar si se acreditan interrupciones por los motivos señalados en el artículo 9.2 de la convocatoria</a:t>
            </a:r>
          </a:p>
          <a:p>
            <a:pPr marL="177800" indent="-177800">
              <a:buClr>
                <a:srgbClr val="C00000"/>
              </a:buClr>
              <a:buFont typeface="Arial" charset="0"/>
              <a:buChar char="•"/>
              <a:defRPr/>
            </a:pPr>
            <a:endParaRPr lang="es-ES_tradnl" dirty="0" smtClean="0">
              <a:solidFill>
                <a:schemeClr val="tx1"/>
              </a:solidFill>
              <a:latin typeface="Calibri" pitchFamily="34" charset="0"/>
              <a:cs typeface="Arial" charset="0"/>
            </a:endParaRPr>
          </a:p>
          <a:p>
            <a:pPr marL="177800" indent="-177800">
              <a:buClr>
                <a:srgbClr val="C00000"/>
              </a:buClr>
              <a:buFont typeface="Arial" charset="0"/>
              <a:buChar char="•"/>
              <a:defRPr/>
            </a:pPr>
            <a:r>
              <a:rPr lang="es-ES_tradnl" dirty="0" smtClean="0">
                <a:solidFill>
                  <a:schemeClr val="tx1"/>
                </a:solidFill>
                <a:latin typeface="Calibri" pitchFamily="34" charset="0"/>
                <a:cs typeface="Arial" charset="0"/>
              </a:rPr>
              <a:t>En el CVA-ISCIII no se visualiza el número de DOI o PMID: </a:t>
            </a:r>
            <a:r>
              <a:rPr lang="es-ES_tradnl" dirty="0" err="1" smtClean="0">
                <a:solidFill>
                  <a:schemeClr val="tx1"/>
                </a:solidFill>
                <a:latin typeface="Calibri" pitchFamily="34" charset="0"/>
                <a:cs typeface="Arial" charset="0"/>
              </a:rPr>
              <a:t>incluída</a:t>
            </a:r>
            <a:r>
              <a:rPr lang="es-ES_tradnl" dirty="0" smtClean="0">
                <a:solidFill>
                  <a:schemeClr val="tx1"/>
                </a:solidFill>
                <a:latin typeface="Calibri" pitchFamily="34" charset="0"/>
                <a:cs typeface="Arial" charset="0"/>
              </a:rPr>
              <a:t> esta información en el editor de CVN de la FECYT, al cargar el CVA generado en la aplicación de solicitudes podrá visualizarse en la pantalla de selección de publicaciones y pestaña de publicaciones CVN</a:t>
            </a:r>
            <a:r>
              <a:rPr lang="es-ES_tradnl" sz="2400" dirty="0" smtClean="0">
                <a:solidFill>
                  <a:schemeClr val="tx1"/>
                </a:solidFill>
                <a:latin typeface="Calibri" pitchFamily="34" charset="0"/>
                <a:cs typeface="Arial" charset="0"/>
              </a:rPr>
              <a:t>. </a:t>
            </a:r>
            <a:r>
              <a:rPr lang="es-ES_tradnl" dirty="0" smtClean="0">
                <a:solidFill>
                  <a:schemeClr val="tx1"/>
                </a:solidFill>
                <a:latin typeface="Calibri" pitchFamily="34" charset="0"/>
                <a:cs typeface="Arial" charset="0"/>
              </a:rPr>
              <a:t>La inclusión incorrecta del DOI/PMID impedirá la carga de publicaciones</a:t>
            </a:r>
          </a:p>
          <a:p>
            <a:pPr marL="177800" indent="-177800">
              <a:buClr>
                <a:srgbClr val="C00000"/>
              </a:buClr>
              <a:buFont typeface="Arial" charset="0"/>
              <a:buChar char="•"/>
              <a:defRPr/>
            </a:pPr>
            <a:endParaRPr lang="es-ES_tradnl" dirty="0" smtClean="0">
              <a:solidFill>
                <a:schemeClr val="tx1"/>
              </a:solidFill>
              <a:latin typeface="Calibri" pitchFamily="34" charset="0"/>
              <a:cs typeface="Arial" charset="0"/>
            </a:endParaRPr>
          </a:p>
          <a:p>
            <a:pPr marL="177800" indent="-177800">
              <a:buClr>
                <a:srgbClr val="C00000"/>
              </a:buClr>
              <a:buFont typeface="Arial" charset="0"/>
              <a:buChar char="•"/>
              <a:defRPr/>
            </a:pPr>
            <a:r>
              <a:rPr lang="es-ES_tradnl" dirty="0" smtClean="0">
                <a:solidFill>
                  <a:schemeClr val="tx1"/>
                </a:solidFill>
                <a:latin typeface="Calibri" pitchFamily="34" charset="0"/>
                <a:cs typeface="Arial" charset="0"/>
              </a:rPr>
              <a:t>Memorias de solicitud y CVA-ISCIII (castellano o inglés), el editor del CVN no es un traductor, solo traduce los epígrafes</a:t>
            </a:r>
            <a:endParaRPr lang="es-ES_tradnl" dirty="0">
              <a:solidFill>
                <a:schemeClr val="tx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idx="4294967295"/>
          </p:nvPr>
        </p:nvSpPr>
        <p:spPr>
          <a:xfrm>
            <a:off x="539750" y="188912"/>
            <a:ext cx="8293100" cy="863823"/>
          </a:xfrm>
        </p:spPr>
        <p:txBody>
          <a:bodyPr/>
          <a:lstStyle/>
          <a:p>
            <a:pPr eaLnBrk="1" hangingPunct="1"/>
            <a:r>
              <a:rPr lang="es-ES" sz="2400" dirty="0" smtClean="0"/>
              <a:t>Documentación requerida PFIS, RH y SB</a:t>
            </a:r>
            <a:r>
              <a:rPr lang="es-ES" sz="1400" dirty="0" smtClean="0">
                <a:solidFill>
                  <a:schemeClr val="tx1"/>
                </a:solidFill>
              </a:rPr>
              <a:t/>
            </a:r>
            <a:br>
              <a:rPr lang="es-ES" sz="1400" dirty="0" smtClean="0">
                <a:solidFill>
                  <a:schemeClr val="tx1"/>
                </a:solidFill>
              </a:rPr>
            </a:br>
            <a:endParaRPr lang="es-ES" sz="1400" dirty="0" smtClean="0"/>
          </a:p>
        </p:txBody>
      </p:sp>
      <p:sp>
        <p:nvSpPr>
          <p:cNvPr id="5" name="4 Rectángulo redondeado"/>
          <p:cNvSpPr/>
          <p:nvPr/>
        </p:nvSpPr>
        <p:spPr bwMode="auto">
          <a:xfrm>
            <a:off x="428625" y="1209675"/>
            <a:ext cx="8135938" cy="4667597"/>
          </a:xfrm>
          <a:prstGeom prst="roundRect">
            <a:avLst/>
          </a:prstGeom>
          <a:noFill/>
          <a:ln>
            <a:solidFill>
              <a:srgbClr val="D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Clr>
                <a:srgbClr val="C00000"/>
              </a:buClr>
              <a:buFont typeface="Arial" charset="0"/>
              <a:buChar char="•"/>
              <a:defRPr/>
            </a:pPr>
            <a:r>
              <a:rPr lang="es-ES_tradnl" sz="2400" dirty="0" smtClean="0">
                <a:solidFill>
                  <a:schemeClr val="tx1"/>
                </a:solidFill>
                <a:latin typeface="Calibri" pitchFamily="34" charset="0"/>
                <a:cs typeface="Arial" charset="0"/>
              </a:rPr>
              <a:t>Documento acreditativo de matriculación y pago, admisión o pre-admisión en un programa de doctorado por una universidad española</a:t>
            </a:r>
          </a:p>
          <a:p>
            <a:pPr marL="177800" indent="-177800">
              <a:buClr>
                <a:srgbClr val="C00000"/>
              </a:buClr>
              <a:buFont typeface="Arial" charset="0"/>
              <a:buChar char="•"/>
              <a:defRPr/>
            </a:pP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2400" dirty="0" smtClean="0">
                <a:solidFill>
                  <a:schemeClr val="tx1"/>
                </a:solidFill>
                <a:latin typeface="Calibri" pitchFamily="34" charset="0"/>
                <a:cs typeface="Arial" charset="0"/>
              </a:rPr>
              <a:t>En el momento de la solicitud: declaración responsable financiación Mecanismo Recuperación y </a:t>
            </a:r>
            <a:r>
              <a:rPr lang="es-ES_tradnl" sz="2400" dirty="0" err="1" smtClean="0">
                <a:solidFill>
                  <a:schemeClr val="tx1"/>
                </a:solidFill>
                <a:latin typeface="Calibri" pitchFamily="34" charset="0"/>
                <a:cs typeface="Arial" charset="0"/>
              </a:rPr>
              <a:t>Resilencia</a:t>
            </a:r>
            <a:r>
              <a:rPr lang="es-ES_tradnl" sz="2400" dirty="0" smtClean="0">
                <a:solidFill>
                  <a:schemeClr val="tx1"/>
                </a:solidFill>
                <a:latin typeface="Calibri" pitchFamily="34" charset="0"/>
                <a:cs typeface="Arial" charset="0"/>
              </a:rPr>
              <a:t> de la UE y cumplimiento Principio de no causar daño significativo (DNSH)</a:t>
            </a:r>
          </a:p>
          <a:p>
            <a:pPr>
              <a:buClr>
                <a:srgbClr val="C00000"/>
              </a:buClr>
              <a:defRPr/>
            </a:pPr>
            <a:endParaRPr lang="es-ES_tradnl" sz="1600" dirty="0">
              <a:solidFill>
                <a:schemeClr val="tx1"/>
              </a:solidFill>
              <a:latin typeface="Calibri" pitchFamily="34" charset="0"/>
              <a:cs typeface="Arial" charset="0"/>
            </a:endParaRPr>
          </a:p>
          <a:p>
            <a:pPr marL="177800" indent="-177800">
              <a:buClr>
                <a:srgbClr val="C00000"/>
              </a:buClr>
              <a:buFont typeface="Arial" charset="0"/>
              <a:buChar char="•"/>
              <a:defRPr/>
            </a:pPr>
            <a:r>
              <a:rPr lang="es-ES_tradnl" sz="2400" dirty="0" smtClean="0">
                <a:solidFill>
                  <a:schemeClr val="tx1"/>
                </a:solidFill>
                <a:latin typeface="Calibri" pitchFamily="34" charset="0"/>
                <a:cs typeface="Arial" charset="0"/>
              </a:rPr>
              <a:t>Una vez concedido, con motivo de la resolución provisional de concesión: declaración de principios transversales</a:t>
            </a:r>
            <a:endParaRPr lang="es-ES_tradnl" sz="2400" dirty="0">
              <a:solidFill>
                <a:schemeClr val="tx1"/>
              </a:solidFill>
              <a:latin typeface="Calibri" pitchFamily="34" charset="0"/>
              <a:cs typeface="Arial" charset="0"/>
            </a:endParaRPr>
          </a:p>
        </p:txBody>
      </p:sp>
    </p:spTree>
    <p:extLst>
      <p:ext uri="{BB962C8B-B14F-4D97-AF65-F5344CB8AC3E}">
        <p14:creationId xmlns:p14="http://schemas.microsoft.com/office/powerpoint/2010/main" val="2463573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ción UCES">
  <a:themeElements>
    <a:clrScheme name="">
      <a:dk1>
        <a:srgbClr val="4D4D4D"/>
      </a:dk1>
      <a:lt1>
        <a:srgbClr val="FFFFFF"/>
      </a:lt1>
      <a:dk2>
        <a:srgbClr val="000000"/>
      </a:dk2>
      <a:lt2>
        <a:srgbClr val="4D4D4D"/>
      </a:lt2>
      <a:accent1>
        <a:srgbClr val="A50021"/>
      </a:accent1>
      <a:accent2>
        <a:srgbClr val="FF7C80"/>
      </a:accent2>
      <a:accent3>
        <a:srgbClr val="FFFFFF"/>
      </a:accent3>
      <a:accent4>
        <a:srgbClr val="404040"/>
      </a:accent4>
      <a:accent5>
        <a:srgbClr val="CFAAAB"/>
      </a:accent5>
      <a:accent6>
        <a:srgbClr val="E77073"/>
      </a:accent6>
      <a:hlink>
        <a:srgbClr val="DDDDDD"/>
      </a:hlink>
      <a:folHlink>
        <a:srgbClr val="5F5F5F"/>
      </a:folHlink>
    </a:clrScheme>
    <a:fontScheme name="Presentación UCES">
      <a:majorFont>
        <a:latin typeface="Gill Sans MT"/>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ción UC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 UC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ón UC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ón UC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ón UC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ón UC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ón UC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resentación UCES 8">
        <a:dk1>
          <a:srgbClr val="4D4D4D"/>
        </a:dk1>
        <a:lt1>
          <a:srgbClr val="FFFFFF"/>
        </a:lt1>
        <a:dk2>
          <a:srgbClr val="000000"/>
        </a:dk2>
        <a:lt2>
          <a:srgbClr val="4D4D4D"/>
        </a:lt2>
        <a:accent1>
          <a:srgbClr val="CC0000"/>
        </a:accent1>
        <a:accent2>
          <a:srgbClr val="FF7C80"/>
        </a:accent2>
        <a:accent3>
          <a:srgbClr val="FFFFFF"/>
        </a:accent3>
        <a:accent4>
          <a:srgbClr val="404040"/>
        </a:accent4>
        <a:accent5>
          <a:srgbClr val="E2AAAA"/>
        </a:accent5>
        <a:accent6>
          <a:srgbClr val="E77073"/>
        </a:accent6>
        <a:hlink>
          <a:srgbClr val="DDDDDD"/>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10574</TotalTime>
  <Words>1974</Words>
  <Application>Microsoft Office PowerPoint</Application>
  <PresentationFormat>Presentación en pantalla (4:3)</PresentationFormat>
  <Paragraphs>326</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Gill Sans MT</vt:lpstr>
      <vt:lpstr>Wingdings</vt:lpstr>
      <vt:lpstr>Presentación UCES</vt:lpstr>
      <vt:lpstr>Presentación de PowerPoint</vt:lpstr>
      <vt:lpstr>Presentación de PowerPoint</vt:lpstr>
      <vt:lpstr>Proyectos de I+D+I en salud</vt:lpstr>
      <vt:lpstr>Proyectos de desarrollo tecnológico en salud </vt:lpstr>
      <vt:lpstr>Proyectos de investigación clínica independiente</vt:lpstr>
      <vt:lpstr>Incorporación de nuevos grupos al consorcio CIBER</vt:lpstr>
      <vt:lpstr>Presentación de PowerPoint</vt:lpstr>
      <vt:lpstr>Consideraciones del Programa Estatal Desarrollar, Atraer y Retener Talento </vt:lpstr>
      <vt:lpstr>Documentación requerida PFIS, RH y SB </vt:lpstr>
      <vt:lpstr>Contratos PFIS: Predoctorales de Formación en Investigación en Salud </vt:lpstr>
      <vt:lpstr>Contratos i-PFIS: Doctorados IIS-empresa en Ciencias y Tecnologías de la Salud </vt:lpstr>
      <vt:lpstr>Contratos Río Hortega</vt:lpstr>
      <vt:lpstr>Contratos Sara Borrell</vt:lpstr>
      <vt:lpstr>Contratos Juan Rodés</vt:lpstr>
      <vt:lpstr>Contratos Miguel Servet Tipo I</vt:lpstr>
      <vt:lpstr>Contratos Técnico Bioinformático</vt:lpstr>
      <vt:lpstr>Contratos intensificación actividad investigadora SNS</vt:lpstr>
      <vt:lpstr>Movilidad de profesionales sanitarios e investigadores. M-BAE</vt:lpstr>
      <vt:lpstr>Movilidad de personal investigador contratado. M-AES</vt:lpstr>
      <vt:lpstr>Contacto</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Consejeria de Sanidad</cp:lastModifiedBy>
  <cp:revision>590</cp:revision>
  <cp:lastPrinted>2022-02-16T07:15:17Z</cp:lastPrinted>
  <dcterms:created xsi:type="dcterms:W3CDTF">2009-09-04T07:40:20Z</dcterms:created>
  <dcterms:modified xsi:type="dcterms:W3CDTF">2022-02-16T09:37:51Z</dcterms:modified>
</cp:coreProperties>
</file>